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9" r:id="rId4"/>
    <p:sldId id="260" r:id="rId5"/>
    <p:sldId id="261" r:id="rId6"/>
    <p:sldId id="262" r:id="rId7"/>
    <p:sldId id="273" r:id="rId8"/>
    <p:sldId id="263" r:id="rId9"/>
    <p:sldId id="264" r:id="rId10"/>
    <p:sldId id="265"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27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7/30/2020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8BD707-D9CF-40AE-B4C6-C98DA3205C09}" type="datetimeFigureOut">
              <a:rPr lang="en-US" smtClean="0"/>
              <a:pPr/>
              <a:t>7/30/2020</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772400" cy="5867400"/>
          </a:xfrm>
        </p:spPr>
        <p:txBody>
          <a:bodyPr/>
          <a:lstStyle/>
          <a:p>
            <a:pPr marL="182880" indent="0" algn="ctr">
              <a:buNone/>
            </a:pPr>
            <a:r>
              <a:rPr lang="en-US" dirty="0" smtClean="0">
                <a:effectLst/>
              </a:rPr>
              <a:t/>
            </a:r>
            <a:br>
              <a:rPr lang="en-US" dirty="0" smtClean="0">
                <a:effectLst/>
              </a:rPr>
            </a:br>
            <a:r>
              <a:rPr lang="ro-RO" dirty="0" smtClean="0">
                <a:effectLst/>
              </a:rPr>
              <a:t>          </a:t>
            </a:r>
            <a:r>
              <a:rPr lang="ro-RO" sz="1400" dirty="0" smtClean="0">
                <a:effectLst/>
                <a:latin typeface="Times New Roman" pitchFamily="18" charset="0"/>
                <a:cs typeface="Times New Roman" pitchFamily="18" charset="0"/>
              </a:rPr>
              <a:t/>
            </a:r>
            <a:br>
              <a:rPr lang="ro-RO" sz="1400" dirty="0" smtClean="0">
                <a:effectLst/>
                <a:latin typeface="Times New Roman" pitchFamily="18" charset="0"/>
                <a:cs typeface="Times New Roman" pitchFamily="18" charset="0"/>
              </a:rPr>
            </a:br>
            <a:r>
              <a:rPr lang="ro-RO" sz="1400" dirty="0">
                <a:effectLst/>
                <a:latin typeface="Times New Roman" pitchFamily="18" charset="0"/>
                <a:cs typeface="Times New Roman" pitchFamily="18" charset="0"/>
              </a:rPr>
              <a:t/>
            </a:r>
            <a:br>
              <a:rPr lang="ro-RO" sz="1400" dirty="0">
                <a:effectLst/>
                <a:latin typeface="Times New Roman" pitchFamily="18" charset="0"/>
                <a:cs typeface="Times New Roman" pitchFamily="18" charset="0"/>
              </a:rPr>
            </a:br>
            <a:r>
              <a:rPr lang="ro-RO" sz="1400" dirty="0" smtClean="0">
                <a:effectLst/>
                <a:latin typeface="Times New Roman" pitchFamily="18" charset="0"/>
                <a:cs typeface="Times New Roman" pitchFamily="18" charset="0"/>
              </a:rPr>
              <a:t/>
            </a:r>
            <a:br>
              <a:rPr lang="ro-RO" sz="1400" dirty="0" smtClean="0">
                <a:effectLst/>
                <a:latin typeface="Times New Roman" pitchFamily="18" charset="0"/>
                <a:cs typeface="Times New Roman" pitchFamily="18" charset="0"/>
              </a:rPr>
            </a:br>
            <a:r>
              <a:rPr lang="it-IT" sz="1800" dirty="0" smtClean="0">
                <a:solidFill>
                  <a:schemeClr val="tx1"/>
                </a:solidFill>
                <a:effectLst/>
                <a:latin typeface="Times New Roman" pitchFamily="18" charset="0"/>
                <a:cs typeface="Times New Roman" pitchFamily="18" charset="0"/>
              </a:rPr>
              <a:t>REALIZAREA </a:t>
            </a:r>
            <a:r>
              <a:rPr lang="it-IT" sz="1800" dirty="0">
                <a:solidFill>
                  <a:schemeClr val="tx1"/>
                </a:solidFill>
                <a:effectLst/>
                <a:latin typeface="Times New Roman" pitchFamily="18" charset="0"/>
                <a:cs typeface="Times New Roman" pitchFamily="18" charset="0"/>
              </a:rPr>
              <a:t>SORTIMENTULUI DE SALATE ŞI SISTEMELE DE SERVIRE ALE ACESTORA </a:t>
            </a:r>
            <a:r>
              <a:rPr lang="en-US" sz="1400" dirty="0">
                <a:effectLst/>
              </a:rPr>
              <a:t/>
            </a:r>
            <a:br>
              <a:rPr lang="en-US" sz="1400" dirty="0">
                <a:effectLst/>
              </a:rPr>
            </a:br>
            <a:r>
              <a:rPr lang="ro-RO" sz="1400" dirty="0" smtClean="0">
                <a:effectLst/>
                <a:latin typeface="Times New Roman" pitchFamily="18" charset="0"/>
                <a:cs typeface="Times New Roman" pitchFamily="18" charset="0"/>
              </a:rPr>
              <a:t/>
            </a:r>
            <a:br>
              <a:rPr lang="ro-RO" sz="1400" dirty="0" smtClean="0">
                <a:effectLst/>
                <a:latin typeface="Times New Roman" pitchFamily="18" charset="0"/>
                <a:cs typeface="Times New Roman" pitchFamily="18" charset="0"/>
              </a:rPr>
            </a:br>
            <a:r>
              <a:rPr lang="ro-RO" sz="1400" dirty="0" smtClean="0">
                <a:effectLst/>
                <a:latin typeface="Times New Roman" pitchFamily="18" charset="0"/>
                <a:cs typeface="Times New Roman" pitchFamily="18" charset="0"/>
              </a:rPr>
              <a:t/>
            </a:r>
            <a:br>
              <a:rPr lang="ro-RO" sz="1400" dirty="0" smtClean="0">
                <a:effectLst/>
                <a:latin typeface="Times New Roman" pitchFamily="18" charset="0"/>
                <a:cs typeface="Times New Roman" pitchFamily="18" charset="0"/>
              </a:rPr>
            </a:br>
            <a:r>
              <a:rPr lang="ro-RO" sz="1400" dirty="0" smtClean="0">
                <a:effectLst/>
                <a:latin typeface="Times New Roman" pitchFamily="18" charset="0"/>
                <a:cs typeface="Times New Roman" pitchFamily="18" charset="0"/>
              </a:rPr>
              <a:t/>
            </a:r>
            <a:br>
              <a:rPr lang="ro-RO" sz="1400" dirty="0" smtClean="0">
                <a:effectLst/>
                <a:latin typeface="Times New Roman" pitchFamily="18" charset="0"/>
                <a:cs typeface="Times New Roman" pitchFamily="18" charset="0"/>
              </a:rPr>
            </a:br>
            <a:r>
              <a:rPr lang="ro-RO" sz="1400" dirty="0">
                <a:effectLst/>
                <a:latin typeface="Times New Roman" pitchFamily="18" charset="0"/>
                <a:cs typeface="Times New Roman" pitchFamily="18" charset="0"/>
              </a:rPr>
              <a:t/>
            </a:r>
            <a:br>
              <a:rPr lang="ro-RO" sz="1400" dirty="0">
                <a:effectLst/>
                <a:latin typeface="Times New Roman" pitchFamily="18" charset="0"/>
                <a:cs typeface="Times New Roman" pitchFamily="18" charset="0"/>
              </a:rPr>
            </a:br>
            <a:r>
              <a:rPr lang="ro-RO" sz="1400" dirty="0" smtClean="0">
                <a:effectLst/>
                <a:latin typeface="Times New Roman" pitchFamily="18" charset="0"/>
                <a:cs typeface="Times New Roman" pitchFamily="18" charset="0"/>
              </a:rPr>
              <a:t/>
            </a:r>
            <a:br>
              <a:rPr lang="ro-RO" sz="1400" dirty="0" smtClean="0">
                <a:effectLst/>
                <a:latin typeface="Times New Roman" pitchFamily="18" charset="0"/>
                <a:cs typeface="Times New Roman" pitchFamily="18" charset="0"/>
              </a:rPr>
            </a:br>
            <a:r>
              <a:rPr lang="ro-RO" sz="1400">
                <a:effectLst/>
                <a:latin typeface="Times New Roman" pitchFamily="18" charset="0"/>
                <a:cs typeface="Times New Roman" pitchFamily="18" charset="0"/>
              </a:rPr>
              <a:t/>
            </a:r>
            <a:br>
              <a:rPr lang="ro-RO" sz="1400">
                <a:effectLst/>
                <a:latin typeface="Times New Roman" pitchFamily="18" charset="0"/>
                <a:cs typeface="Times New Roman" pitchFamily="18" charset="0"/>
              </a:rPr>
            </a:br>
            <a:r>
              <a:rPr lang="ro-RO" sz="1400" smtClean="0">
                <a:effectLst/>
                <a:latin typeface="Times New Roman" pitchFamily="18" charset="0"/>
                <a:cs typeface="Times New Roman" pitchFamily="18" charset="0"/>
              </a:rPr>
              <a:t>                                                                     Liceul Tehnologic Somes Dej</a:t>
            </a:r>
            <a:r>
              <a:rPr lang="ro-RO" sz="1400" dirty="0" smtClean="0">
                <a:effectLst/>
                <a:latin typeface="Times New Roman" pitchFamily="18" charset="0"/>
                <a:cs typeface="Times New Roman" pitchFamily="18" charset="0"/>
              </a:rPr>
              <a:t/>
            </a:r>
            <a:br>
              <a:rPr lang="ro-RO" sz="1400" dirty="0" smtClean="0">
                <a:effectLst/>
                <a:latin typeface="Times New Roman" pitchFamily="18" charset="0"/>
                <a:cs typeface="Times New Roman" pitchFamily="18" charset="0"/>
              </a:rPr>
            </a:br>
            <a:r>
              <a:rPr lang="ro-RO" sz="1400" dirty="0">
                <a:effectLst/>
                <a:latin typeface="Times New Roman" pitchFamily="18" charset="0"/>
                <a:cs typeface="Times New Roman" pitchFamily="18" charset="0"/>
              </a:rPr>
              <a:t> </a:t>
            </a:r>
            <a:r>
              <a:rPr lang="ro-RO" sz="1400" dirty="0" smtClean="0">
                <a:effectLst/>
                <a:latin typeface="Times New Roman" pitchFamily="18" charset="0"/>
                <a:cs typeface="Times New Roman" pitchFamily="18" charset="0"/>
              </a:rPr>
              <a:t>                                                                     </a:t>
            </a:r>
            <a:r>
              <a:rPr lang="ro-RO" sz="1400" dirty="0" smtClean="0">
                <a:effectLst/>
                <a:latin typeface="Times New Roman" pitchFamily="18" charset="0"/>
                <a:cs typeface="Times New Roman" pitchFamily="18" charset="0"/>
              </a:rPr>
              <a:t>Maistru instructor: Gal Maria</a:t>
            </a:r>
            <a:r>
              <a:rPr lang="ro-RO" dirty="0">
                <a:effectLst/>
              </a:rPr>
              <a:t/>
            </a:r>
            <a:br>
              <a:rPr lang="ro-RO" dirty="0">
                <a:effectLst/>
              </a:rPr>
            </a:br>
            <a:r>
              <a:rPr lang="ro-RO" sz="1200" dirty="0" smtClean="0">
                <a:effectLst/>
                <a:latin typeface="Times New Roman" pitchFamily="18" charset="0"/>
                <a:cs typeface="Times New Roman" pitchFamily="18" charset="0"/>
              </a:rPr>
              <a:t/>
            </a:r>
            <a:br>
              <a:rPr lang="ro-RO" sz="1200" dirty="0" smtClean="0">
                <a:effectLst/>
                <a:latin typeface="Times New Roman" pitchFamily="18" charset="0"/>
                <a:cs typeface="Times New Roman" pitchFamily="18" charset="0"/>
              </a:rPr>
            </a:br>
            <a:r>
              <a:rPr lang="ro-RO" sz="1200" dirty="0">
                <a:effectLst/>
                <a:latin typeface="Times New Roman" pitchFamily="18" charset="0"/>
                <a:cs typeface="Times New Roman" pitchFamily="18" charset="0"/>
              </a:rPr>
              <a:t/>
            </a:r>
            <a:br>
              <a:rPr lang="ro-RO" sz="1200" dirty="0">
                <a:effectLst/>
                <a:latin typeface="Times New Roman" pitchFamily="18" charset="0"/>
                <a:cs typeface="Times New Roman" pitchFamily="18" charset="0"/>
              </a:rPr>
            </a:br>
            <a:r>
              <a:rPr lang="ro-RO" sz="1200" dirty="0" smtClean="0">
                <a:effectLst/>
                <a:latin typeface="Times New Roman" pitchFamily="18" charset="0"/>
                <a:cs typeface="Times New Roman" pitchFamily="18" charset="0"/>
              </a:rPr>
              <a:t/>
            </a:r>
            <a:br>
              <a:rPr lang="ro-RO" sz="1200" dirty="0" smtClean="0">
                <a:effectLst/>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340398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599" cy="5791200"/>
          </a:xfrm>
        </p:spPr>
        <p:txBody>
          <a:bodyPr/>
          <a:lstStyle/>
          <a:p>
            <a:pPr marL="0" indent="0" algn="l">
              <a:lnSpc>
                <a:spcPct val="150000"/>
              </a:lnSpc>
              <a:buNone/>
            </a:pPr>
            <a:r>
              <a:rPr lang="ro-RO" sz="1800" dirty="0" smtClean="0">
                <a:solidFill>
                  <a:schemeClr val="tx1"/>
                </a:solidFill>
                <a:effectLst/>
                <a:latin typeface="Times New Roman" pitchFamily="18" charset="0"/>
                <a:cs typeface="Times New Roman" pitchFamily="18" charset="0"/>
              </a:rPr>
              <a:t>	</a:t>
            </a:r>
            <a:r>
              <a:rPr lang="ro-RO" sz="1800" dirty="0" smtClean="0">
                <a:solidFill>
                  <a:srgbClr val="002060"/>
                </a:solidFill>
                <a:effectLst/>
                <a:latin typeface="Times New Roman" pitchFamily="18" charset="0"/>
                <a:cs typeface="Times New Roman" pitchFamily="18" charset="0"/>
              </a:rPr>
              <a:t>GESTIONAREA </a:t>
            </a:r>
            <a:r>
              <a:rPr lang="ro-RO" sz="1800" dirty="0">
                <a:solidFill>
                  <a:srgbClr val="002060"/>
                </a:solidFill>
                <a:effectLst/>
                <a:latin typeface="Times New Roman" pitchFamily="18" charset="0"/>
                <a:cs typeface="Times New Roman" pitchFamily="18" charset="0"/>
              </a:rPr>
              <a:t>APELOR </a:t>
            </a:r>
            <a:r>
              <a:rPr lang="ro-RO" sz="1800" dirty="0" smtClean="0">
                <a:solidFill>
                  <a:srgbClr val="002060"/>
                </a:solidFill>
                <a:effectLst/>
                <a:latin typeface="Times New Roman" pitchFamily="18" charset="0"/>
                <a:cs typeface="Times New Roman" pitchFamily="18" charset="0"/>
              </a:rPr>
              <a:t>UZATE</a:t>
            </a:r>
            <a:br>
              <a:rPr lang="ro-RO" sz="1800" dirty="0" smtClean="0">
                <a:solidFill>
                  <a:srgbClr val="002060"/>
                </a:solidFill>
                <a:effectLst/>
                <a:latin typeface="Times New Roman" pitchFamily="18" charset="0"/>
                <a:cs typeface="Times New Roman" pitchFamily="18" charset="0"/>
              </a:rPr>
            </a:br>
            <a:r>
              <a:rPr lang="ro-RO" sz="1800" dirty="0" smtClean="0">
                <a:solidFill>
                  <a:srgbClr val="002060"/>
                </a:solidFill>
                <a:effectLst/>
                <a:latin typeface="Times New Roman" pitchFamily="18" charset="0"/>
                <a:cs typeface="Times New Roman" pitchFamily="18" charset="0"/>
              </a:rPr>
              <a:t>	</a:t>
            </a:r>
            <a:r>
              <a:rPr lang="ro-RO" sz="1800" dirty="0" smtClean="0">
                <a:solidFill>
                  <a:schemeClr val="tx1"/>
                </a:solidFill>
                <a:effectLst/>
                <a:latin typeface="Times New Roman" pitchFamily="18" charset="0"/>
                <a:cs typeface="Times New Roman" pitchFamily="18" charset="0"/>
              </a:rPr>
              <a:t>Evacuarea </a:t>
            </a:r>
            <a:r>
              <a:rPr lang="ro-RO" sz="1800" dirty="0">
                <a:solidFill>
                  <a:schemeClr val="tx1"/>
                </a:solidFill>
                <a:effectLst/>
                <a:latin typeface="Times New Roman" pitchFamily="18" charset="0"/>
                <a:cs typeface="Times New Roman" pitchFamily="18" charset="0"/>
              </a:rPr>
              <a:t>apelor uzate se va face prin descărcarea în reţeaua de canalizare a oraşului, sau în sisteme proprii – puţuri absordante sau tancuri septice, în localităţi unde nu există reţele de canalizare</a:t>
            </a:r>
            <a:r>
              <a:rPr lang="ro-RO" sz="1800" dirty="0" smtClean="0">
                <a:solidFill>
                  <a:schemeClr val="tx1"/>
                </a:solidFill>
                <a:effectLst/>
                <a:latin typeface="Times New Roman" pitchFamily="18" charset="0"/>
                <a:cs typeface="Times New Roman" pitchFamily="18" charset="0"/>
              </a:rPr>
              <a:t>.</a:t>
            </a:r>
            <a:r>
              <a:rPr lang="en-US" sz="1800" dirty="0">
                <a:solidFill>
                  <a:schemeClr val="tx1"/>
                </a:solidFill>
                <a:effectLst/>
                <a:latin typeface="Times New Roman" pitchFamily="18" charset="0"/>
                <a:cs typeface="Times New Roman" pitchFamily="18" charset="0"/>
              </a:rPr>
              <a:t/>
            </a:r>
            <a:br>
              <a:rPr lang="en-US" sz="1800" dirty="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	</a:t>
            </a:r>
            <a:r>
              <a:rPr lang="ro-RO" sz="1800" i="1" dirty="0" smtClean="0">
                <a:solidFill>
                  <a:srgbClr val="002060"/>
                </a:solidFill>
                <a:effectLst/>
                <a:latin typeface="Times New Roman" pitchFamily="18" charset="0"/>
                <a:cs typeface="Times New Roman" pitchFamily="18" charset="0"/>
              </a:rPr>
              <a:t>NOŢIUNI </a:t>
            </a:r>
            <a:r>
              <a:rPr lang="ro-RO" sz="1800" i="1" dirty="0">
                <a:solidFill>
                  <a:srgbClr val="002060"/>
                </a:solidFill>
                <a:effectLst/>
                <a:latin typeface="Times New Roman" pitchFamily="18" charset="0"/>
                <a:cs typeface="Times New Roman" pitchFamily="18" charset="0"/>
              </a:rPr>
              <a:t>DE PROTECŢIA MUNCII ŞI TEHNICA SECURITĂŢII </a:t>
            </a:r>
            <a:r>
              <a:rPr lang="ro-RO" sz="1800" i="1" dirty="0" smtClean="0">
                <a:solidFill>
                  <a:srgbClr val="002060"/>
                </a:solidFill>
                <a:effectLst/>
                <a:latin typeface="Times New Roman" pitchFamily="18" charset="0"/>
                <a:cs typeface="Times New Roman" pitchFamily="18" charset="0"/>
              </a:rPr>
              <a:t>MUNCII</a:t>
            </a:r>
            <a:r>
              <a:rPr lang="ro-RO" sz="1800" i="1" dirty="0">
                <a:solidFill>
                  <a:srgbClr val="002060"/>
                </a:solidFill>
                <a:effectLst/>
                <a:latin typeface="Times New Roman" pitchFamily="18" charset="0"/>
                <a:cs typeface="Times New Roman" pitchFamily="18" charset="0"/>
              </a:rPr>
              <a:t/>
            </a:r>
            <a:br>
              <a:rPr lang="ro-RO" sz="1800" i="1" dirty="0">
                <a:solidFill>
                  <a:srgbClr val="002060"/>
                </a:solidFill>
                <a:effectLst/>
                <a:latin typeface="Times New Roman" pitchFamily="18" charset="0"/>
                <a:cs typeface="Times New Roman" pitchFamily="18" charset="0"/>
              </a:rPr>
            </a:br>
            <a:r>
              <a:rPr lang="ro-RO" sz="1800" i="1" dirty="0" smtClean="0">
                <a:solidFill>
                  <a:srgbClr val="002060"/>
                </a:solidFill>
                <a:effectLst/>
                <a:latin typeface="Times New Roman" pitchFamily="18" charset="0"/>
                <a:cs typeface="Times New Roman" pitchFamily="18" charset="0"/>
              </a:rPr>
              <a:t>	</a:t>
            </a:r>
            <a:r>
              <a:rPr lang="ro-RO" sz="1800" dirty="0" smtClean="0">
                <a:solidFill>
                  <a:schemeClr val="tx1"/>
                </a:solidFill>
                <a:effectLst/>
                <a:latin typeface="Times New Roman" pitchFamily="18" charset="0"/>
                <a:cs typeface="Times New Roman" pitchFamily="18" charset="0"/>
              </a:rPr>
              <a:t>Munca </a:t>
            </a:r>
            <a:r>
              <a:rPr lang="ro-RO" sz="1800" dirty="0">
                <a:solidFill>
                  <a:schemeClr val="tx1"/>
                </a:solidFill>
                <a:effectLst/>
                <a:latin typeface="Times New Roman" pitchFamily="18" charset="0"/>
                <a:cs typeface="Times New Roman" pitchFamily="18" charset="0"/>
              </a:rPr>
              <a:t>este protejată prin legi </a:t>
            </a:r>
            <a:r>
              <a:rPr lang="ro-RO" sz="1800" dirty="0" smtClean="0">
                <a:solidFill>
                  <a:schemeClr val="tx1"/>
                </a:solidFill>
                <a:effectLst/>
                <a:latin typeface="Times New Roman" pitchFamily="18" charset="0"/>
                <a:cs typeface="Times New Roman" pitchFamily="18" charset="0"/>
              </a:rPr>
              <a:t> şi </a:t>
            </a:r>
            <a:r>
              <a:rPr lang="ro-RO" sz="1800" dirty="0">
                <a:solidFill>
                  <a:schemeClr val="tx1"/>
                </a:solidFill>
                <a:effectLst/>
                <a:latin typeface="Times New Roman" pitchFamily="18" charset="0"/>
                <a:cs typeface="Times New Roman" pitchFamily="18" charset="0"/>
              </a:rPr>
              <a:t>acte normative (legislaţia pentru protecţia muncii) care au ca scop asigurarea celor mai bune condiţii de muncă, prevenirea accidentelor şi îmbolnăvirilor </a:t>
            </a:r>
            <a:r>
              <a:rPr lang="ro-RO" sz="1800" dirty="0" smtClean="0">
                <a:solidFill>
                  <a:schemeClr val="tx1"/>
                </a:solidFill>
                <a:effectLst/>
                <a:latin typeface="Times New Roman" pitchFamily="18" charset="0"/>
                <a:cs typeface="Times New Roman" pitchFamily="18" charset="0"/>
              </a:rPr>
              <a:t>profesionale.</a:t>
            </a:r>
            <a:br>
              <a:rPr lang="ro-RO" sz="1800" dirty="0" smtClean="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	</a:t>
            </a:r>
            <a:r>
              <a:rPr lang="ro-RO" sz="1800" dirty="0" smtClean="0">
                <a:solidFill>
                  <a:srgbClr val="002060"/>
                </a:solidFill>
                <a:effectLst/>
                <a:latin typeface="Times New Roman" pitchFamily="18" charset="0"/>
                <a:cs typeface="Times New Roman" pitchFamily="18" charset="0"/>
              </a:rPr>
              <a:t>INSTRUIREA PERSONALULUI</a:t>
            </a:r>
            <a:br>
              <a:rPr lang="ro-RO" sz="1800" dirty="0" smtClean="0">
                <a:solidFill>
                  <a:srgbClr val="002060"/>
                </a:solidFill>
                <a:effectLst/>
                <a:latin typeface="Times New Roman" pitchFamily="18" charset="0"/>
                <a:cs typeface="Times New Roman" pitchFamily="18" charset="0"/>
              </a:rPr>
            </a:br>
            <a:r>
              <a:rPr lang="ro-RO" sz="1800" dirty="0" smtClean="0">
                <a:solidFill>
                  <a:srgbClr val="002060"/>
                </a:solidFill>
                <a:effectLst/>
                <a:latin typeface="Times New Roman" pitchFamily="18" charset="0"/>
                <a:cs typeface="Times New Roman" pitchFamily="18" charset="0"/>
              </a:rPr>
              <a:t>	</a:t>
            </a:r>
            <a:r>
              <a:rPr lang="ro-RO" sz="1800" i="1" dirty="0" smtClean="0">
                <a:solidFill>
                  <a:schemeClr val="tx1"/>
                </a:solidFill>
                <a:effectLst/>
                <a:latin typeface="Times New Roman" pitchFamily="18" charset="0"/>
                <a:cs typeface="Times New Roman" pitchFamily="18" charset="0"/>
              </a:rPr>
              <a:t>Instructajul introductiv</a:t>
            </a:r>
            <a:br>
              <a:rPr lang="ro-RO" sz="1800" i="1" dirty="0" smtClean="0">
                <a:solidFill>
                  <a:schemeClr val="tx1"/>
                </a:solidFill>
                <a:effectLst/>
                <a:latin typeface="Times New Roman" pitchFamily="18" charset="0"/>
                <a:cs typeface="Times New Roman" pitchFamily="18" charset="0"/>
              </a:rPr>
            </a:br>
            <a:r>
              <a:rPr lang="ro-RO" sz="1800" i="1" dirty="0" smtClean="0">
                <a:solidFill>
                  <a:schemeClr val="tx1"/>
                </a:solidFill>
                <a:effectLst/>
                <a:latin typeface="Times New Roman" pitchFamily="18" charset="0"/>
                <a:cs typeface="Times New Roman" pitchFamily="18" charset="0"/>
              </a:rPr>
              <a:t>	Instructajul </a:t>
            </a:r>
            <a:r>
              <a:rPr lang="ro-RO" sz="1800" i="1" dirty="0">
                <a:solidFill>
                  <a:schemeClr val="tx1"/>
                </a:solidFill>
                <a:effectLst/>
                <a:latin typeface="Times New Roman" pitchFamily="18" charset="0"/>
                <a:cs typeface="Times New Roman" pitchFamily="18" charset="0"/>
              </a:rPr>
              <a:t>la locul de </a:t>
            </a:r>
            <a:r>
              <a:rPr lang="ro-RO" sz="1800" i="1" dirty="0" smtClean="0">
                <a:solidFill>
                  <a:schemeClr val="tx1"/>
                </a:solidFill>
                <a:effectLst/>
                <a:latin typeface="Times New Roman" pitchFamily="18" charset="0"/>
                <a:cs typeface="Times New Roman" pitchFamily="18" charset="0"/>
              </a:rPr>
              <a:t>muncă</a:t>
            </a:r>
            <a:r>
              <a:rPr lang="ro-RO" sz="1800" i="1" dirty="0">
                <a:solidFill>
                  <a:schemeClr val="tx1"/>
                </a:solidFill>
                <a:effectLst/>
                <a:latin typeface="Times New Roman" pitchFamily="18" charset="0"/>
                <a:cs typeface="Times New Roman" pitchFamily="18" charset="0"/>
              </a:rPr>
              <a:t/>
            </a:r>
            <a:br>
              <a:rPr lang="ro-RO" sz="1800" i="1" dirty="0">
                <a:solidFill>
                  <a:schemeClr val="tx1"/>
                </a:solidFill>
                <a:effectLst/>
                <a:latin typeface="Times New Roman" pitchFamily="18" charset="0"/>
                <a:cs typeface="Times New Roman" pitchFamily="18" charset="0"/>
              </a:rPr>
            </a:br>
            <a:r>
              <a:rPr lang="ro-RO" sz="1800" i="1" dirty="0" smtClean="0">
                <a:solidFill>
                  <a:schemeClr val="tx1"/>
                </a:solidFill>
                <a:effectLst/>
                <a:latin typeface="Times New Roman" pitchFamily="18" charset="0"/>
                <a:cs typeface="Times New Roman" pitchFamily="18" charset="0"/>
              </a:rPr>
              <a:t>	Instructajul </a:t>
            </a:r>
            <a:r>
              <a:rPr lang="ro-RO" sz="1800" i="1" dirty="0">
                <a:solidFill>
                  <a:schemeClr val="tx1"/>
                </a:solidFill>
                <a:effectLst/>
                <a:latin typeface="Times New Roman" pitchFamily="18" charset="0"/>
                <a:cs typeface="Times New Roman" pitchFamily="18" charset="0"/>
              </a:rPr>
              <a:t>periodic</a:t>
            </a:r>
            <a:endParaRPr lang="en-US" sz="1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84687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924800" cy="5334000"/>
          </a:xfrm>
        </p:spPr>
        <p:txBody>
          <a:bodyPr/>
          <a:lstStyle/>
          <a:p>
            <a:pPr marL="0" indent="0" algn="l">
              <a:buNone/>
            </a:pPr>
            <a:r>
              <a:rPr lang="ro-RO" sz="1800" dirty="0" smtClean="0">
                <a:latin typeface="Times New Roman" pitchFamily="18" charset="0"/>
                <a:cs typeface="Times New Roman" pitchFamily="18" charset="0"/>
              </a:rPr>
              <a:t>	</a:t>
            </a:r>
            <a:r>
              <a:rPr lang="en-US" sz="3600" dirty="0" smtClean="0">
                <a:solidFill>
                  <a:schemeClr val="tx1"/>
                </a:solidFill>
                <a:latin typeface="Times New Roman" pitchFamily="18" charset="0"/>
                <a:cs typeface="Times New Roman" pitchFamily="18" charset="0"/>
              </a:rPr>
              <a:t>“</a:t>
            </a:r>
            <a:r>
              <a:rPr lang="ro-RO" sz="3600" dirty="0" smtClean="0">
                <a:solidFill>
                  <a:schemeClr val="tx1"/>
                </a:solidFill>
                <a:latin typeface="Times New Roman" pitchFamily="18" charset="0"/>
                <a:cs typeface="Times New Roman" pitchFamily="18" charset="0"/>
              </a:rPr>
              <a:t>În zadar orice efort, în bucătărie sau în viață</a:t>
            </a:r>
            <a:r>
              <a:rPr lang="en-US" sz="3600" dirty="0" smtClean="0">
                <a:solidFill>
                  <a:schemeClr val="tx1"/>
                </a:solidFill>
                <a:latin typeface="Times New Roman" pitchFamily="18" charset="0"/>
                <a:cs typeface="Times New Roman" pitchFamily="18" charset="0"/>
              </a:rPr>
              <a:t>,</a:t>
            </a:r>
            <a:r>
              <a:rPr lang="ro-RO" sz="3600" dirty="0" smtClean="0">
                <a:solidFill>
                  <a:schemeClr val="tx1"/>
                </a:solidFill>
                <a:latin typeface="Times New Roman" pitchFamily="18" charset="0"/>
                <a:cs typeface="Times New Roman" pitchFamily="18" charset="0"/>
              </a:rPr>
              <a:t> dacă nu pui dragoste în tot  ceea ce faci</a:t>
            </a:r>
            <a:r>
              <a:rPr lang="en-US" sz="3600" dirty="0" smtClean="0">
                <a:solidFill>
                  <a:schemeClr val="tx1"/>
                </a:solidFill>
                <a:latin typeface="Times New Roman" pitchFamily="18" charset="0"/>
                <a:cs typeface="Times New Roman" pitchFamily="18" charset="0"/>
              </a:rPr>
              <a:t>!”</a:t>
            </a:r>
            <a:endParaRPr lang="en-US" sz="3600" dirty="0">
              <a:solidFill>
                <a:schemeClr val="tx1"/>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590800"/>
            <a:ext cx="6172200" cy="340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7128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8000999" cy="5715000"/>
          </a:xfrm>
        </p:spPr>
        <p:txBody>
          <a:bodyPr/>
          <a:lstStyle/>
          <a:p>
            <a:pPr marL="0" indent="0" algn="l">
              <a:buNone/>
            </a:pPr>
            <a:r>
              <a:rPr lang="ro-RO" sz="1600" dirty="0" smtClean="0">
                <a:effectLst/>
                <a:latin typeface="Times New Roman" pitchFamily="18" charset="0"/>
                <a:cs typeface="Times New Roman" pitchFamily="18" charset="0"/>
              </a:rPr>
              <a:t>                                                                 </a:t>
            </a:r>
            <a:r>
              <a:rPr lang="en-US" dirty="0">
                <a:effectLst/>
              </a:rPr>
              <a:t/>
            </a:r>
            <a:br>
              <a:rPr lang="en-US" dirty="0">
                <a:effectLst/>
              </a:rPr>
            </a:br>
            <a:r>
              <a:rPr lang="ro-RO" dirty="0" smtClean="0">
                <a:effectLst/>
              </a:rPr>
              <a:t>	</a:t>
            </a:r>
            <a:r>
              <a:rPr lang="ro-RO" sz="1800" dirty="0" smtClean="0">
                <a:solidFill>
                  <a:schemeClr val="tx1"/>
                </a:solidFill>
                <a:effectLst/>
                <a:latin typeface="Times New Roman" pitchFamily="18" charset="0"/>
                <a:cs typeface="Times New Roman" pitchFamily="18" charset="0"/>
              </a:rPr>
              <a:t>Alimentaţia </a:t>
            </a:r>
            <a:r>
              <a:rPr lang="ro-RO" sz="1800" dirty="0">
                <a:solidFill>
                  <a:schemeClr val="tx1"/>
                </a:solidFill>
                <a:effectLst/>
                <a:latin typeface="Times New Roman" pitchFamily="18" charset="0"/>
                <a:cs typeface="Times New Roman" pitchFamily="18" charset="0"/>
              </a:rPr>
              <a:t>face parte din cotidian, însoţindu-ne permanent de-a lungul existenţei, în scopul bunei </a:t>
            </a:r>
            <a:r>
              <a:rPr lang="ro-RO" sz="1800" dirty="0" smtClean="0">
                <a:solidFill>
                  <a:schemeClr val="tx1"/>
                </a:solidFill>
                <a:effectLst/>
                <a:latin typeface="Times New Roman" pitchFamily="18" charset="0"/>
                <a:cs typeface="Times New Roman" pitchFamily="18" charset="0"/>
              </a:rPr>
              <a:t>funcţionări </a:t>
            </a:r>
            <a:r>
              <a:rPr lang="ro-RO" sz="1800" dirty="0">
                <a:solidFill>
                  <a:schemeClr val="tx1"/>
                </a:solidFill>
                <a:effectLst/>
                <a:latin typeface="Times New Roman" pitchFamily="18" charset="0"/>
                <a:cs typeface="Times New Roman" pitchFamily="18" charset="0"/>
              </a:rPr>
              <a:t>a organismului. </a:t>
            </a:r>
            <a:r>
              <a:rPr lang="ro-RO" sz="1800" dirty="0" smtClean="0">
                <a:solidFill>
                  <a:schemeClr val="tx1"/>
                </a:solidFill>
                <a:effectLst/>
                <a:latin typeface="Times New Roman" pitchFamily="18" charset="0"/>
                <a:cs typeface="Times New Roman" pitchFamily="18" charset="0"/>
              </a:rPr>
              <a:t/>
            </a:r>
            <a:br>
              <a:rPr lang="ro-RO" sz="1800" dirty="0" smtClean="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	Evoluţia </a:t>
            </a:r>
            <a:r>
              <a:rPr lang="ro-RO" sz="1800" dirty="0">
                <a:solidFill>
                  <a:schemeClr val="tx1"/>
                </a:solidFill>
                <a:effectLst/>
                <a:latin typeface="Times New Roman" pitchFamily="18" charset="0"/>
                <a:cs typeface="Times New Roman" pitchFamily="18" charset="0"/>
              </a:rPr>
              <a:t>societăţii a dus la creşterea pretenţiilor culinare, </a:t>
            </a:r>
            <a:r>
              <a:rPr lang="ro-RO" sz="1800" dirty="0" smtClean="0">
                <a:solidFill>
                  <a:schemeClr val="tx1"/>
                </a:solidFill>
                <a:effectLst/>
                <a:latin typeface="Times New Roman" pitchFamily="18" charset="0"/>
                <a:cs typeface="Times New Roman" pitchFamily="18" charset="0"/>
              </a:rPr>
              <a:t>diversifica</a:t>
            </a:r>
            <a:r>
              <a:rPr lang="en-US" sz="1800" dirty="0" err="1" smtClean="0">
                <a:solidFill>
                  <a:schemeClr val="tx1"/>
                </a:solidFill>
                <a:effectLst/>
                <a:latin typeface="Times New Roman" pitchFamily="18" charset="0"/>
                <a:cs typeface="Times New Roman" pitchFamily="18" charset="0"/>
              </a:rPr>
              <a:t>rea</a:t>
            </a:r>
            <a:r>
              <a:rPr lang="en-US" sz="1800" dirty="0" smtClean="0">
                <a:solidFill>
                  <a:schemeClr val="tx1"/>
                </a:solidFill>
                <a:effectLst/>
                <a:latin typeface="Times New Roman" pitchFamily="18" charset="0"/>
                <a:cs typeface="Times New Roman" pitchFamily="18" charset="0"/>
              </a:rPr>
              <a:t>  </a:t>
            </a:r>
            <a:r>
              <a:rPr lang="ro-RO" sz="1800" dirty="0" smtClean="0">
                <a:solidFill>
                  <a:schemeClr val="tx1"/>
                </a:solidFill>
                <a:effectLst/>
                <a:latin typeface="Times New Roman" pitchFamily="18" charset="0"/>
                <a:cs typeface="Times New Roman" pitchFamily="18" charset="0"/>
              </a:rPr>
              <a:t>gusturilor </a:t>
            </a:r>
            <a:r>
              <a:rPr lang="ro-RO" sz="1800" dirty="0">
                <a:solidFill>
                  <a:schemeClr val="tx1"/>
                </a:solidFill>
                <a:effectLst/>
                <a:latin typeface="Times New Roman" pitchFamily="18" charset="0"/>
                <a:cs typeface="Times New Roman" pitchFamily="18" charset="0"/>
              </a:rPr>
              <a:t>şi imaginaţiei în acest domeniu. Cererea a devenit tot mai mare, iar oferta s-a îmbogăţit pe </a:t>
            </a:r>
            <a:r>
              <a:rPr lang="ro-RO" sz="1800" dirty="0" smtClean="0">
                <a:solidFill>
                  <a:schemeClr val="tx1"/>
                </a:solidFill>
                <a:effectLst/>
                <a:latin typeface="Times New Roman" pitchFamily="18" charset="0"/>
                <a:cs typeface="Times New Roman" pitchFamily="18" charset="0"/>
              </a:rPr>
              <a:t>măsură</a:t>
            </a:r>
            <a:r>
              <a:rPr lang="en-US" sz="1800" dirty="0" smtClean="0">
                <a:solidFill>
                  <a:schemeClr val="tx1"/>
                </a:solidFill>
                <a:effectLst/>
                <a:latin typeface="Times New Roman" pitchFamily="18" charset="0"/>
                <a:cs typeface="Times New Roman" pitchFamily="18" charset="0"/>
              </a:rPr>
              <a:t>,</a:t>
            </a:r>
            <a:r>
              <a:rPr lang="ro-RO" sz="1800" dirty="0" smtClean="0">
                <a:solidFill>
                  <a:schemeClr val="tx1"/>
                </a:solidFill>
                <a:effectLst/>
                <a:latin typeface="Times New Roman" pitchFamily="18" charset="0"/>
                <a:cs typeface="Times New Roman" pitchFamily="18" charset="0"/>
              </a:rPr>
              <a:t> </a:t>
            </a:r>
            <a:r>
              <a:rPr lang="ro-RO" sz="1800" dirty="0">
                <a:solidFill>
                  <a:schemeClr val="tx1"/>
                </a:solidFill>
                <a:effectLst/>
                <a:latin typeface="Times New Roman" pitchFamily="18" charset="0"/>
                <a:cs typeface="Times New Roman" pitchFamily="18" charset="0"/>
              </a:rPr>
              <a:t>cu tot felul de sortimente alimentare pentru toate buzunarele.</a:t>
            </a:r>
            <a:r>
              <a:rPr lang="en-US" sz="1600" dirty="0">
                <a:effectLst/>
              </a:rPr>
              <a:t/>
            </a:r>
            <a:br>
              <a:rPr lang="en-US" sz="1600" dirty="0">
                <a:effectLst/>
              </a:rPr>
            </a:br>
            <a:endParaRPr lang="en-US" sz="16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200400"/>
            <a:ext cx="7162800" cy="3124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0011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229600" cy="5562600"/>
          </a:xfrm>
        </p:spPr>
        <p:txBody>
          <a:bodyPr/>
          <a:lstStyle/>
          <a:p>
            <a:pPr marL="0" indent="0" algn="ctr">
              <a:buNone/>
            </a:pPr>
            <a:r>
              <a:rPr lang="x-none" sz="2000" dirty="0" smtClean="0">
                <a:solidFill>
                  <a:schemeClr val="tx1"/>
                </a:solidFill>
                <a:effectLst/>
                <a:latin typeface="Times New Roman" pitchFamily="18" charset="0"/>
                <a:cs typeface="Times New Roman" pitchFamily="18" charset="0"/>
              </a:rPr>
              <a:t>SALATE</a:t>
            </a:r>
            <a:r>
              <a:rPr lang="ro-RO" sz="2000" dirty="0" smtClean="0">
                <a:solidFill>
                  <a:schemeClr val="tx1"/>
                </a:solidFill>
                <a:effectLst/>
                <a:latin typeface="Times New Roman" pitchFamily="18" charset="0"/>
                <a:cs typeface="Times New Roman" pitchFamily="18" charset="0"/>
              </a:rPr>
              <a:t>LE </a:t>
            </a:r>
            <a:r>
              <a:rPr lang="x-none" sz="2000" dirty="0" smtClean="0">
                <a:solidFill>
                  <a:schemeClr val="tx1"/>
                </a:solidFill>
                <a:effectLst/>
                <a:latin typeface="Times New Roman" pitchFamily="18" charset="0"/>
                <a:cs typeface="Times New Roman" pitchFamily="18" charset="0"/>
              </a:rPr>
              <a:t> - </a:t>
            </a:r>
            <a:r>
              <a:rPr lang="ro-RO" sz="2000" dirty="0" smtClean="0">
                <a:solidFill>
                  <a:schemeClr val="tx1"/>
                </a:solidFill>
                <a:effectLst/>
                <a:latin typeface="Times New Roman" pitchFamily="18" charset="0"/>
                <a:cs typeface="Times New Roman" pitchFamily="18" charset="0"/>
              </a:rPr>
              <a:t>SORTIMENTUL DE PREPARATE </a:t>
            </a:r>
            <a:r>
              <a:rPr lang="ro-RO" sz="1800" dirty="0" smtClean="0">
                <a:effectLst/>
                <a:latin typeface="Times New Roman" pitchFamily="18" charset="0"/>
                <a:cs typeface="Times New Roman" pitchFamily="18" charset="0"/>
              </a:rPr>
              <a:t/>
            </a:r>
            <a:br>
              <a:rPr lang="ro-RO" sz="1800" dirty="0" smtClean="0">
                <a:effectLst/>
                <a:latin typeface="Times New Roman" pitchFamily="18" charset="0"/>
                <a:cs typeface="Times New Roman" pitchFamily="18" charset="0"/>
              </a:rPr>
            </a:br>
            <a:r>
              <a:rPr lang="en-US" dirty="0" smtClean="0">
                <a:effectLst/>
              </a:rPr>
              <a:t/>
            </a:r>
            <a:br>
              <a:rPr lang="en-US" dirty="0" smtClean="0">
                <a:effectLst/>
              </a:rPr>
            </a:br>
            <a:r>
              <a:rPr lang="ro-RO" dirty="0" smtClean="0">
                <a:effectLst/>
              </a:rPr>
              <a:t>	 </a:t>
            </a:r>
            <a:endParaRPr lang="en-US" dirty="0"/>
          </a:p>
        </p:txBody>
      </p:sp>
      <p:sp>
        <p:nvSpPr>
          <p:cNvPr id="4" name="Rectangle 3"/>
          <p:cNvSpPr/>
          <p:nvPr/>
        </p:nvSpPr>
        <p:spPr>
          <a:xfrm>
            <a:off x="609600" y="1028342"/>
            <a:ext cx="8077200" cy="5663089"/>
          </a:xfrm>
          <a:prstGeom prst="rect">
            <a:avLst/>
          </a:prstGeom>
        </p:spPr>
        <p:txBody>
          <a:bodyPr wrap="square">
            <a:spAutoFit/>
          </a:bodyPr>
          <a:lstStyle/>
          <a:p>
            <a:r>
              <a:rPr lang="ro-RO" sz="1600" b="1" i="1" dirty="0" smtClean="0">
                <a:latin typeface="Times New Roman" pitchFamily="18" charset="0"/>
                <a:cs typeface="Times New Roman" pitchFamily="18" charset="0"/>
              </a:rPr>
              <a:t>	</a:t>
            </a:r>
          </a:p>
          <a:p>
            <a:endParaRPr lang="ro-RO" sz="1600" b="1" i="1" dirty="0">
              <a:latin typeface="Times New Roman" pitchFamily="18" charset="0"/>
              <a:cs typeface="Times New Roman" pitchFamily="18" charset="0"/>
            </a:endParaRPr>
          </a:p>
          <a:p>
            <a:pPr>
              <a:lnSpc>
                <a:spcPct val="150000"/>
              </a:lnSpc>
            </a:pPr>
            <a:r>
              <a:rPr lang="ro-RO" sz="1600" b="1" i="1" dirty="0">
                <a:latin typeface="Times New Roman" pitchFamily="18" charset="0"/>
                <a:cs typeface="Times New Roman" pitchFamily="18" charset="0"/>
              </a:rPr>
              <a:t>	</a:t>
            </a:r>
            <a:r>
              <a:rPr lang="ro-RO" sz="2000" b="1" i="1" dirty="0" smtClean="0">
                <a:latin typeface="Times New Roman" pitchFamily="18" charset="0"/>
                <a:cs typeface="Times New Roman" pitchFamily="18" charset="0"/>
              </a:rPr>
              <a:t>SALATELE</a:t>
            </a:r>
            <a:r>
              <a:rPr lang="ro-RO" sz="2000" b="1" dirty="0" smtClean="0">
                <a:latin typeface="Times New Roman" pitchFamily="18" charset="0"/>
                <a:cs typeface="Times New Roman" pitchFamily="18" charset="0"/>
              </a:rPr>
              <a:t> </a:t>
            </a:r>
            <a:r>
              <a:rPr lang="ro-RO" sz="2000" b="1" dirty="0">
                <a:latin typeface="Times New Roman" pitchFamily="18" charset="0"/>
                <a:cs typeface="Times New Roman" pitchFamily="18" charset="0"/>
              </a:rPr>
              <a:t>sunt preparate culinare care, în cadrul meniului, pot ocupa primul loc ca gustări, sau însoţesc alte preparate culinare de bază, în scopul de a </a:t>
            </a:r>
            <a:r>
              <a:rPr lang="ro-RO" sz="2000" b="1" dirty="0" smtClean="0">
                <a:latin typeface="Times New Roman" pitchFamily="18" charset="0"/>
                <a:cs typeface="Times New Roman" pitchFamily="18" charset="0"/>
              </a:rPr>
              <a:t>într</a:t>
            </a:r>
            <a:r>
              <a:rPr lang="en-US" sz="2000" b="1" dirty="0" smtClean="0">
                <a:latin typeface="Times New Roman" pitchFamily="18" charset="0"/>
                <a:cs typeface="Times New Roman" pitchFamily="18" charset="0"/>
              </a:rPr>
              <a:t>e</a:t>
            </a:r>
            <a:r>
              <a:rPr lang="ro-RO" sz="2000" b="1" dirty="0" smtClean="0">
                <a:latin typeface="Times New Roman" pitchFamily="18" charset="0"/>
                <a:cs typeface="Times New Roman" pitchFamily="18" charset="0"/>
              </a:rPr>
              <a:t>gi </a:t>
            </a:r>
            <a:r>
              <a:rPr lang="ro-RO" sz="2000" b="1" dirty="0">
                <a:latin typeface="Times New Roman" pitchFamily="18" charset="0"/>
                <a:cs typeface="Times New Roman" pitchFamily="18" charset="0"/>
              </a:rPr>
              <a:t>valoarea nutritivă a acestora şi a mări digestibilitatea. </a:t>
            </a:r>
            <a:endParaRPr lang="en-US" sz="2000" b="1" dirty="0">
              <a:latin typeface="Times New Roman" pitchFamily="18" charset="0"/>
              <a:cs typeface="Times New Roman" pitchFamily="18" charset="0"/>
            </a:endParaRPr>
          </a:p>
          <a:p>
            <a:pPr>
              <a:lnSpc>
                <a:spcPct val="150000"/>
              </a:lnSpc>
            </a:pPr>
            <a:r>
              <a:rPr lang="ro-RO" sz="2000" b="1" dirty="0">
                <a:latin typeface="Times New Roman" pitchFamily="18" charset="0"/>
                <a:cs typeface="Times New Roman" pitchFamily="18" charset="0"/>
              </a:rPr>
              <a:t>Sub aspect nutritiv, salatele prezintă următoarele caracteristici generale:</a:t>
            </a:r>
            <a:endParaRPr lang="en-US" sz="2000" b="1" dirty="0">
              <a:latin typeface="Times New Roman" pitchFamily="18" charset="0"/>
              <a:cs typeface="Times New Roman" pitchFamily="18" charset="0"/>
            </a:endParaRPr>
          </a:p>
          <a:p>
            <a:pPr lvl="0">
              <a:lnSpc>
                <a:spcPct val="150000"/>
              </a:lnSpc>
            </a:pPr>
            <a:r>
              <a:rPr lang="ro-RO" sz="2000" b="1" dirty="0" smtClean="0">
                <a:latin typeface="Times New Roman" pitchFamily="18" charset="0"/>
                <a:cs typeface="Times New Roman" pitchFamily="18" charset="0"/>
              </a:rPr>
              <a:t>	-conţinut </a:t>
            </a:r>
            <a:r>
              <a:rPr lang="ro-RO" sz="2000" b="1" dirty="0">
                <a:latin typeface="Times New Roman" pitchFamily="18" charset="0"/>
                <a:cs typeface="Times New Roman" pitchFamily="18" charset="0"/>
              </a:rPr>
              <a:t>ridicat de substanţe minerale, vitamine provenite din legumele folosite la preparare;</a:t>
            </a:r>
            <a:endParaRPr lang="en-US" sz="2000" b="1" dirty="0">
              <a:latin typeface="Times New Roman" pitchFamily="18" charset="0"/>
              <a:cs typeface="Times New Roman" pitchFamily="18" charset="0"/>
            </a:endParaRPr>
          </a:p>
          <a:p>
            <a:pPr lvl="0">
              <a:lnSpc>
                <a:spcPct val="150000"/>
              </a:lnSpc>
            </a:pPr>
            <a:r>
              <a:rPr lang="ro-RO" sz="2000" b="1" dirty="0" smtClean="0">
                <a:latin typeface="Times New Roman" pitchFamily="18" charset="0"/>
                <a:cs typeface="Times New Roman" pitchFamily="18" charset="0"/>
              </a:rPr>
              <a:t>	-valoare </a:t>
            </a:r>
            <a:r>
              <a:rPr lang="ro-RO" sz="2000" b="1" dirty="0">
                <a:latin typeface="Times New Roman" pitchFamily="18" charset="0"/>
                <a:cs typeface="Times New Roman" pitchFamily="18" charset="0"/>
              </a:rPr>
              <a:t>calorica redusă;</a:t>
            </a:r>
            <a:endParaRPr lang="en-US" sz="2000" b="1" dirty="0">
              <a:latin typeface="Times New Roman" pitchFamily="18" charset="0"/>
              <a:cs typeface="Times New Roman" pitchFamily="18" charset="0"/>
            </a:endParaRPr>
          </a:p>
          <a:p>
            <a:pPr lvl="0">
              <a:lnSpc>
                <a:spcPct val="150000"/>
              </a:lnSpc>
            </a:pPr>
            <a:r>
              <a:rPr lang="ro-RO" sz="2000" b="1" dirty="0" smtClean="0">
                <a:latin typeface="Times New Roman" pitchFamily="18" charset="0"/>
                <a:cs typeface="Times New Roman" pitchFamily="18" charset="0"/>
              </a:rPr>
              <a:t>	-aspect </a:t>
            </a:r>
            <a:r>
              <a:rPr lang="ro-RO" sz="2000" b="1" dirty="0">
                <a:latin typeface="Times New Roman" pitchFamily="18" charset="0"/>
                <a:cs typeface="Times New Roman" pitchFamily="18" charset="0"/>
              </a:rPr>
              <a:t>şi colorit viu, influienţând apetitul;</a:t>
            </a:r>
            <a:endParaRPr lang="en-US" sz="2000" b="1" dirty="0">
              <a:latin typeface="Times New Roman" pitchFamily="18" charset="0"/>
              <a:cs typeface="Times New Roman" pitchFamily="18" charset="0"/>
            </a:endParaRPr>
          </a:p>
          <a:p>
            <a:pPr lvl="0">
              <a:lnSpc>
                <a:spcPct val="150000"/>
              </a:lnSpc>
            </a:pPr>
            <a:r>
              <a:rPr lang="ro-RO" sz="2000" b="1" dirty="0" smtClean="0">
                <a:latin typeface="Times New Roman" pitchFamily="18" charset="0"/>
                <a:cs typeface="Times New Roman" pitchFamily="18" charset="0"/>
              </a:rPr>
              <a:t>	-digestibilitate </a:t>
            </a:r>
            <a:r>
              <a:rPr lang="ro-RO" sz="2000" b="1" dirty="0">
                <a:latin typeface="Times New Roman" pitchFamily="18" charset="0"/>
                <a:cs typeface="Times New Roman" pitchFamily="18" charset="0"/>
              </a:rPr>
              <a:t>uşoară, datorită conţinutului de celuloză din compoziţie, f</a:t>
            </a:r>
            <a:r>
              <a:rPr lang="ro-RO" sz="2000" b="1" dirty="0" smtClean="0">
                <a:latin typeface="Times New Roman" pitchFamily="18" charset="0"/>
                <a:cs typeface="Times New Roman" pitchFamily="18" charset="0"/>
              </a:rPr>
              <a:t>avorizând </a:t>
            </a:r>
            <a:r>
              <a:rPr lang="ro-RO" sz="2000" b="1" dirty="0">
                <a:latin typeface="Times New Roman" pitchFamily="18" charset="0"/>
                <a:cs typeface="Times New Roman" pitchFamily="18" charset="0"/>
              </a:rPr>
              <a:t>digestia preparatelor din meniu.</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391433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848599" cy="5867400"/>
          </a:xfrm>
        </p:spPr>
        <p:txBody>
          <a:bodyPr/>
          <a:lstStyle/>
          <a:p>
            <a:pPr marL="0" lvl="0" indent="0" algn="l">
              <a:buNone/>
            </a:pPr>
            <a:r>
              <a:rPr lang="ro-RO" sz="2000" dirty="0" smtClean="0">
                <a:effectLst/>
                <a:latin typeface="Times New Roman" pitchFamily="18" charset="0"/>
                <a:cs typeface="Times New Roman" pitchFamily="18" charset="0"/>
              </a:rPr>
              <a:t>                                     </a:t>
            </a:r>
            <a:r>
              <a:rPr lang="it-IT" sz="2400" dirty="0" smtClean="0">
                <a:solidFill>
                  <a:schemeClr val="tx1"/>
                </a:solidFill>
                <a:effectLst/>
                <a:latin typeface="Times New Roman" pitchFamily="18" charset="0"/>
                <a:cs typeface="Times New Roman" pitchFamily="18" charset="0"/>
              </a:rPr>
              <a:t>Clasificarea </a:t>
            </a:r>
            <a:r>
              <a:rPr lang="it-IT" sz="2400" dirty="0">
                <a:solidFill>
                  <a:schemeClr val="tx1"/>
                </a:solidFill>
                <a:effectLst/>
                <a:latin typeface="Times New Roman" pitchFamily="18" charset="0"/>
                <a:cs typeface="Times New Roman" pitchFamily="18" charset="0"/>
              </a:rPr>
              <a:t>salatelor</a:t>
            </a:r>
            <a:r>
              <a:rPr lang="en-US" dirty="0">
                <a:effectLst/>
              </a:rPr>
              <a:t/>
            </a:r>
            <a:br>
              <a:rPr lang="en-US" dirty="0">
                <a:effectLst/>
              </a:rPr>
            </a:br>
            <a:r>
              <a:rPr lang="ro-RO" dirty="0" smtClean="0">
                <a:effectLst/>
              </a:rPr>
              <a:t/>
            </a:r>
            <a:br>
              <a:rPr lang="ro-RO" dirty="0" smtClean="0">
                <a:effectLst/>
              </a:rPr>
            </a:br>
            <a:r>
              <a:rPr lang="ro-RO" dirty="0" smtClean="0">
                <a:effectLst/>
              </a:rPr>
              <a:t>	</a:t>
            </a:r>
            <a:r>
              <a:rPr lang="ro-RO" sz="2000" dirty="0" smtClean="0">
                <a:solidFill>
                  <a:schemeClr val="tx1"/>
                </a:solidFill>
                <a:effectLst/>
                <a:latin typeface="Times New Roman" pitchFamily="18" charset="0"/>
                <a:cs typeface="Times New Roman" pitchFamily="18" charset="0"/>
              </a:rPr>
              <a:t>1.</a:t>
            </a:r>
            <a:r>
              <a:rPr lang="it-IT" sz="2000" dirty="0" smtClean="0">
                <a:solidFill>
                  <a:schemeClr val="tx1"/>
                </a:solidFill>
                <a:effectLst/>
                <a:latin typeface="Times New Roman" pitchFamily="18" charset="0"/>
                <a:cs typeface="Times New Roman" pitchFamily="18" charset="0"/>
              </a:rPr>
              <a:t>În  </a:t>
            </a:r>
            <a:r>
              <a:rPr lang="it-IT" sz="2000" dirty="0">
                <a:solidFill>
                  <a:schemeClr val="tx1"/>
                </a:solidFill>
                <a:effectLst/>
                <a:latin typeface="Times New Roman" pitchFamily="18" charset="0"/>
                <a:cs typeface="Times New Roman" pitchFamily="18" charset="0"/>
              </a:rPr>
              <a:t>funcţie de procesul tehnologic la care sunt supuse </a:t>
            </a:r>
            <a:r>
              <a:rPr lang="it-IT" sz="2000" dirty="0" smtClean="0">
                <a:solidFill>
                  <a:schemeClr val="tx1"/>
                </a:solidFill>
                <a:effectLst/>
                <a:latin typeface="Times New Roman" pitchFamily="18" charset="0"/>
                <a:cs typeface="Times New Roman" pitchFamily="18" charset="0"/>
              </a:rPr>
              <a:t>alimentele , </a:t>
            </a:r>
            <a:r>
              <a:rPr lang="it-IT" sz="2000" dirty="0">
                <a:solidFill>
                  <a:schemeClr val="tx1"/>
                </a:solidFill>
                <a:effectLst/>
                <a:latin typeface="Times New Roman" pitchFamily="18" charset="0"/>
                <a:cs typeface="Times New Roman" pitchFamily="18" charset="0"/>
              </a:rPr>
              <a:t>salatele se clasifică în felul următor</a:t>
            </a:r>
            <a:r>
              <a:rPr lang="it-IT" sz="2000" dirty="0" smtClean="0">
                <a:solidFill>
                  <a:schemeClr val="tx1"/>
                </a:solidFill>
                <a:effectLst/>
                <a:latin typeface="Times New Roman" pitchFamily="18" charset="0"/>
                <a:cs typeface="Times New Roman" pitchFamily="18" charset="0"/>
              </a:rPr>
              <a:t>:</a:t>
            </a:r>
            <a:r>
              <a:rPr lang="ro-RO" sz="2000" dirty="0" smtClean="0">
                <a:solidFill>
                  <a:schemeClr val="tx1"/>
                </a:solidFill>
                <a:effectLst/>
                <a:latin typeface="Times New Roman" pitchFamily="18" charset="0"/>
                <a:cs typeface="Times New Roman" pitchFamily="18" charset="0"/>
              </a:rPr>
              <a:t/>
            </a:r>
            <a:br>
              <a:rPr lang="ro-RO" sz="2000" dirty="0" smtClean="0">
                <a:solidFill>
                  <a:schemeClr val="tx1"/>
                </a:solidFill>
                <a:effectLst/>
                <a:latin typeface="Times New Roman" pitchFamily="18" charset="0"/>
                <a:cs typeface="Times New Roman" pitchFamily="18" charset="0"/>
              </a:rPr>
            </a:br>
            <a:r>
              <a:rPr lang="en-US" sz="1800" dirty="0">
                <a:solidFill>
                  <a:schemeClr val="tx1"/>
                </a:solidFill>
                <a:effectLst/>
                <a:latin typeface="Times New Roman" pitchFamily="18" charset="0"/>
                <a:cs typeface="Times New Roman" pitchFamily="18" charset="0"/>
              </a:rPr>
              <a:t/>
            </a:r>
            <a:br>
              <a:rPr lang="en-US" sz="1800" dirty="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a:t>
            </a:r>
            <a:r>
              <a:rPr lang="it-IT" sz="1800" dirty="0" smtClean="0">
                <a:solidFill>
                  <a:schemeClr val="tx1"/>
                </a:solidFill>
                <a:effectLst/>
                <a:latin typeface="Times New Roman" pitchFamily="18" charset="0"/>
                <a:cs typeface="Times New Roman" pitchFamily="18" charset="0"/>
              </a:rPr>
              <a:t>Salate </a:t>
            </a:r>
            <a:r>
              <a:rPr lang="it-IT" sz="1800" dirty="0">
                <a:solidFill>
                  <a:schemeClr val="tx1"/>
                </a:solidFill>
                <a:effectLst/>
                <a:latin typeface="Times New Roman" pitchFamily="18" charset="0"/>
                <a:cs typeface="Times New Roman" pitchFamily="18" charset="0"/>
              </a:rPr>
              <a:t>din legume crude  (salate crude);</a:t>
            </a:r>
            <a:r>
              <a:rPr lang="en-US" sz="1800" dirty="0">
                <a:solidFill>
                  <a:schemeClr val="tx1"/>
                </a:solidFill>
                <a:effectLst/>
                <a:latin typeface="Times New Roman" pitchFamily="18" charset="0"/>
                <a:cs typeface="Times New Roman" pitchFamily="18" charset="0"/>
              </a:rPr>
              <a:t/>
            </a:r>
            <a:br>
              <a:rPr lang="en-US" sz="1800" dirty="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a:t>
            </a:r>
            <a:r>
              <a:rPr lang="it-IT" sz="1800" dirty="0" smtClean="0">
                <a:solidFill>
                  <a:schemeClr val="tx1"/>
                </a:solidFill>
                <a:effectLst/>
                <a:latin typeface="Times New Roman" pitchFamily="18" charset="0"/>
                <a:cs typeface="Times New Roman" pitchFamily="18" charset="0"/>
              </a:rPr>
              <a:t>Salate </a:t>
            </a:r>
            <a:r>
              <a:rPr lang="it-IT" sz="1800" dirty="0">
                <a:solidFill>
                  <a:schemeClr val="tx1"/>
                </a:solidFill>
                <a:effectLst/>
                <a:latin typeface="Times New Roman" pitchFamily="18" charset="0"/>
                <a:cs typeface="Times New Roman" pitchFamily="18" charset="0"/>
              </a:rPr>
              <a:t>din legume  fierte  (salate fierte); </a:t>
            </a:r>
            <a:r>
              <a:rPr lang="en-US" sz="1800" dirty="0">
                <a:solidFill>
                  <a:schemeClr val="tx1"/>
                </a:solidFill>
                <a:effectLst/>
                <a:latin typeface="Times New Roman" pitchFamily="18" charset="0"/>
                <a:cs typeface="Times New Roman" pitchFamily="18" charset="0"/>
              </a:rPr>
              <a:t/>
            </a:r>
            <a:br>
              <a:rPr lang="en-US" sz="1800" dirty="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a:t>
            </a:r>
            <a:r>
              <a:rPr lang="it-IT" sz="1800" dirty="0" smtClean="0">
                <a:solidFill>
                  <a:schemeClr val="tx1"/>
                </a:solidFill>
                <a:effectLst/>
                <a:latin typeface="Times New Roman" pitchFamily="18" charset="0"/>
                <a:cs typeface="Times New Roman" pitchFamily="18" charset="0"/>
              </a:rPr>
              <a:t>Salate </a:t>
            </a:r>
            <a:r>
              <a:rPr lang="it-IT" sz="1800" dirty="0">
                <a:solidFill>
                  <a:schemeClr val="tx1"/>
                </a:solidFill>
                <a:effectLst/>
                <a:latin typeface="Times New Roman" pitchFamily="18" charset="0"/>
                <a:cs typeface="Times New Roman" pitchFamily="18" charset="0"/>
              </a:rPr>
              <a:t>din legume  coapte (salate </a:t>
            </a:r>
            <a:r>
              <a:rPr lang="it-IT" sz="1800" dirty="0" smtClean="0">
                <a:solidFill>
                  <a:schemeClr val="tx1"/>
                </a:solidFill>
                <a:effectLst/>
                <a:latin typeface="Times New Roman" pitchFamily="18" charset="0"/>
                <a:cs typeface="Times New Roman" pitchFamily="18" charset="0"/>
              </a:rPr>
              <a:t>coapte)</a:t>
            </a:r>
            <a:r>
              <a:rPr lang="ro-RO" sz="1800" dirty="0">
                <a:solidFill>
                  <a:schemeClr val="tx1"/>
                </a:solidFill>
                <a:effectLst/>
                <a:latin typeface="Times New Roman" pitchFamily="18" charset="0"/>
                <a:cs typeface="Times New Roman" pitchFamily="18" charset="0"/>
              </a:rPr>
              <a:t/>
            </a:r>
            <a:br>
              <a:rPr lang="ro-RO" sz="1800" dirty="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a:t>
            </a:r>
            <a:r>
              <a:rPr lang="it-IT" sz="1800" dirty="0" smtClean="0">
                <a:solidFill>
                  <a:schemeClr val="tx1"/>
                </a:solidFill>
                <a:effectLst/>
                <a:latin typeface="Times New Roman" pitchFamily="18" charset="0"/>
                <a:cs typeface="Times New Roman" pitchFamily="18" charset="0"/>
              </a:rPr>
              <a:t>Salate </a:t>
            </a:r>
            <a:r>
              <a:rPr lang="it-IT" sz="1800" dirty="0">
                <a:solidFill>
                  <a:schemeClr val="tx1"/>
                </a:solidFill>
                <a:effectLst/>
                <a:latin typeface="Times New Roman" pitchFamily="18" charset="0"/>
                <a:cs typeface="Times New Roman" pitchFamily="18" charset="0"/>
              </a:rPr>
              <a:t>combinate;</a:t>
            </a:r>
            <a:r>
              <a:rPr lang="en-US" sz="1800" dirty="0">
                <a:solidFill>
                  <a:schemeClr val="tx1"/>
                </a:solidFill>
                <a:effectLst/>
                <a:latin typeface="Times New Roman" pitchFamily="18" charset="0"/>
                <a:cs typeface="Times New Roman" pitchFamily="18" charset="0"/>
              </a:rPr>
              <a:t/>
            </a:r>
            <a:br>
              <a:rPr lang="en-US" sz="1800" dirty="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a:t>
            </a:r>
            <a:r>
              <a:rPr lang="it-IT" sz="1800" dirty="0" smtClean="0">
                <a:solidFill>
                  <a:schemeClr val="tx1"/>
                </a:solidFill>
                <a:effectLst/>
                <a:latin typeface="Times New Roman" pitchFamily="18" charset="0"/>
                <a:cs typeface="Times New Roman" pitchFamily="18" charset="0"/>
              </a:rPr>
              <a:t>Salate </a:t>
            </a:r>
            <a:r>
              <a:rPr lang="it-IT" sz="1800" dirty="0">
                <a:solidFill>
                  <a:schemeClr val="tx1"/>
                </a:solidFill>
                <a:effectLst/>
                <a:latin typeface="Times New Roman" pitchFamily="18" charset="0"/>
                <a:cs typeface="Times New Roman" pitchFamily="18" charset="0"/>
              </a:rPr>
              <a:t>murate / marinate</a:t>
            </a:r>
            <a:r>
              <a:rPr lang="it-IT" sz="1800" dirty="0" smtClean="0">
                <a:solidFill>
                  <a:schemeClr val="tx1"/>
                </a:solidFill>
                <a:effectLst/>
                <a:latin typeface="Times New Roman" pitchFamily="18" charset="0"/>
                <a:cs typeface="Times New Roman" pitchFamily="18" charset="0"/>
              </a:rPr>
              <a:t>.</a:t>
            </a:r>
            <a:r>
              <a:rPr lang="ro-RO" sz="1800" dirty="0" smtClean="0">
                <a:solidFill>
                  <a:schemeClr val="tx1"/>
                </a:solidFill>
                <a:effectLst/>
                <a:latin typeface="Times New Roman" pitchFamily="18" charset="0"/>
                <a:cs typeface="Times New Roman" pitchFamily="18" charset="0"/>
              </a:rPr>
              <a:t/>
            </a:r>
            <a:br>
              <a:rPr lang="ro-RO" sz="1800" dirty="0" smtClean="0">
                <a:solidFill>
                  <a:schemeClr val="tx1"/>
                </a:solidFill>
                <a:effectLst/>
                <a:latin typeface="Times New Roman" pitchFamily="18" charset="0"/>
                <a:cs typeface="Times New Roman" pitchFamily="18" charset="0"/>
              </a:rPr>
            </a:br>
            <a:r>
              <a:rPr lang="en-US" sz="1800" dirty="0">
                <a:solidFill>
                  <a:schemeClr val="tx1"/>
                </a:solidFill>
                <a:effectLst/>
                <a:latin typeface="Times New Roman" pitchFamily="18" charset="0"/>
                <a:cs typeface="Times New Roman" pitchFamily="18" charset="0"/>
              </a:rPr>
              <a:t/>
            </a:r>
            <a:br>
              <a:rPr lang="en-US" sz="1800" dirty="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	2.</a:t>
            </a:r>
            <a:r>
              <a:rPr lang="it-IT" sz="2000" dirty="0" smtClean="0">
                <a:solidFill>
                  <a:schemeClr val="tx1"/>
                </a:solidFill>
                <a:effectLst/>
                <a:latin typeface="Times New Roman" pitchFamily="18" charset="0"/>
                <a:cs typeface="Times New Roman" pitchFamily="18" charset="0"/>
              </a:rPr>
              <a:t>În </a:t>
            </a:r>
            <a:r>
              <a:rPr lang="it-IT" sz="2000" dirty="0">
                <a:solidFill>
                  <a:schemeClr val="tx1"/>
                </a:solidFill>
                <a:effectLst/>
                <a:latin typeface="Times New Roman" pitchFamily="18" charset="0"/>
                <a:cs typeface="Times New Roman" pitchFamily="18" charset="0"/>
              </a:rPr>
              <a:t>funcţie de numărul componentelor pe care le conţin, salatele pot fi</a:t>
            </a:r>
            <a:r>
              <a:rPr lang="it-IT" sz="2000" dirty="0" smtClean="0">
                <a:solidFill>
                  <a:schemeClr val="tx1"/>
                </a:solidFill>
                <a:effectLst/>
                <a:latin typeface="Times New Roman" pitchFamily="18" charset="0"/>
                <a:cs typeface="Times New Roman" pitchFamily="18" charset="0"/>
              </a:rPr>
              <a:t>:</a:t>
            </a:r>
            <a:r>
              <a:rPr lang="ro-RO" sz="2000" dirty="0" smtClean="0">
                <a:solidFill>
                  <a:schemeClr val="tx1"/>
                </a:solidFill>
                <a:effectLst/>
                <a:latin typeface="Times New Roman" pitchFamily="18" charset="0"/>
                <a:cs typeface="Times New Roman" pitchFamily="18" charset="0"/>
              </a:rPr>
              <a:t/>
            </a:r>
            <a:br>
              <a:rPr lang="ro-RO" sz="2000" dirty="0" smtClean="0">
                <a:solidFill>
                  <a:schemeClr val="tx1"/>
                </a:solidFill>
                <a:effectLst/>
                <a:latin typeface="Times New Roman" pitchFamily="18" charset="0"/>
                <a:cs typeface="Times New Roman" pitchFamily="18" charset="0"/>
              </a:rPr>
            </a:br>
            <a:r>
              <a:rPr lang="en-US" sz="1800" dirty="0">
                <a:solidFill>
                  <a:schemeClr val="tx1"/>
                </a:solidFill>
                <a:effectLst/>
                <a:latin typeface="Times New Roman" pitchFamily="18" charset="0"/>
                <a:cs typeface="Times New Roman" pitchFamily="18" charset="0"/>
              </a:rPr>
              <a:t/>
            </a:r>
            <a:br>
              <a:rPr lang="en-US" sz="1800" dirty="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a:t>
            </a:r>
            <a:r>
              <a:rPr lang="it-IT" sz="1800" dirty="0" smtClean="0">
                <a:solidFill>
                  <a:schemeClr val="tx1"/>
                </a:solidFill>
                <a:effectLst/>
                <a:latin typeface="Times New Roman" pitchFamily="18" charset="0"/>
                <a:cs typeface="Times New Roman" pitchFamily="18" charset="0"/>
              </a:rPr>
              <a:t>Salate </a:t>
            </a:r>
            <a:r>
              <a:rPr lang="it-IT" sz="1800" dirty="0">
                <a:solidFill>
                  <a:schemeClr val="tx1"/>
                </a:solidFill>
                <a:effectLst/>
                <a:latin typeface="Times New Roman" pitchFamily="18" charset="0"/>
                <a:cs typeface="Times New Roman" pitchFamily="18" charset="0"/>
              </a:rPr>
              <a:t>simple – având o singură componentă;</a:t>
            </a:r>
            <a:r>
              <a:rPr lang="en-US" sz="1800" dirty="0">
                <a:solidFill>
                  <a:schemeClr val="tx1"/>
                </a:solidFill>
                <a:effectLst/>
                <a:latin typeface="Times New Roman" pitchFamily="18" charset="0"/>
                <a:cs typeface="Times New Roman" pitchFamily="18" charset="0"/>
              </a:rPr>
              <a:t/>
            </a:r>
            <a:br>
              <a:rPr lang="en-US" sz="1800" dirty="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a:t>
            </a:r>
            <a:r>
              <a:rPr lang="it-IT" sz="1800" dirty="0" smtClean="0">
                <a:solidFill>
                  <a:schemeClr val="tx1"/>
                </a:solidFill>
                <a:effectLst/>
                <a:latin typeface="Times New Roman" pitchFamily="18" charset="0"/>
                <a:cs typeface="Times New Roman" pitchFamily="18" charset="0"/>
              </a:rPr>
              <a:t>Salate </a:t>
            </a:r>
            <a:r>
              <a:rPr lang="it-IT" sz="1800" dirty="0">
                <a:solidFill>
                  <a:schemeClr val="tx1"/>
                </a:solidFill>
                <a:effectLst/>
                <a:latin typeface="Times New Roman" pitchFamily="18" charset="0"/>
                <a:cs typeface="Times New Roman" pitchFamily="18" charset="0"/>
              </a:rPr>
              <a:t>compuse – cu două sau mai multe componente.</a:t>
            </a:r>
            <a:r>
              <a:rPr lang="en-US" sz="1800" dirty="0">
                <a:solidFill>
                  <a:schemeClr val="tx1"/>
                </a:solidFill>
                <a:effectLst/>
              </a:rPr>
              <a:t/>
            </a:r>
            <a:br>
              <a:rPr lang="en-US" sz="1800" dirty="0">
                <a:solidFill>
                  <a:schemeClr val="tx1"/>
                </a:solidFill>
                <a:effectLst/>
              </a:rPr>
            </a:br>
            <a:endParaRPr lang="en-US" sz="1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57849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533400"/>
            <a:ext cx="7543800" cy="5943600"/>
          </a:xfrm>
        </p:spPr>
        <p:txBody>
          <a:bodyPr/>
          <a:lstStyle/>
          <a:p>
            <a:pPr marL="0" indent="0" algn="l">
              <a:lnSpc>
                <a:spcPct val="150000"/>
              </a:lnSpc>
              <a:buNone/>
            </a:pPr>
            <a:r>
              <a:rPr lang="x-none" sz="2000" dirty="0" smtClean="0">
                <a:solidFill>
                  <a:schemeClr val="tx1"/>
                </a:solidFill>
                <a:effectLst/>
              </a:rPr>
              <a:t>TEHNOLOGIA </a:t>
            </a:r>
            <a:r>
              <a:rPr lang="x-none" sz="2000" dirty="0">
                <a:solidFill>
                  <a:schemeClr val="tx1"/>
                </a:solidFill>
                <a:effectLst/>
              </a:rPr>
              <a:t>PREPARĂRII </a:t>
            </a:r>
            <a:r>
              <a:rPr lang="x-none" sz="2000" dirty="0" smtClean="0">
                <a:solidFill>
                  <a:schemeClr val="tx1"/>
                </a:solidFill>
                <a:effectLst/>
              </a:rPr>
              <a:t>SALATELOR</a:t>
            </a:r>
            <a:r>
              <a:rPr lang="en-US" sz="2000" dirty="0">
                <a:effectLst/>
              </a:rPr>
              <a:t/>
            </a:r>
            <a:br>
              <a:rPr lang="en-US" sz="2000" dirty="0">
                <a:effectLst/>
              </a:rPr>
            </a:br>
            <a:r>
              <a:rPr lang="ro-RO" sz="2000" dirty="0" smtClean="0">
                <a:effectLst/>
              </a:rPr>
              <a:t>	</a:t>
            </a:r>
            <a:r>
              <a:rPr lang="ro-RO" sz="1800" dirty="0" smtClean="0">
                <a:solidFill>
                  <a:schemeClr val="tx1"/>
                </a:solidFill>
                <a:effectLst/>
                <a:latin typeface="Times New Roman" pitchFamily="18" charset="0"/>
                <a:cs typeface="Times New Roman" pitchFamily="18" charset="0"/>
              </a:rPr>
              <a:t>Salatele  </a:t>
            </a:r>
            <a:r>
              <a:rPr lang="ro-RO" sz="1800" dirty="0">
                <a:solidFill>
                  <a:schemeClr val="tx1"/>
                </a:solidFill>
                <a:effectLst/>
                <a:latin typeface="Times New Roman" pitchFamily="18" charset="0"/>
                <a:cs typeface="Times New Roman" pitchFamily="18" charset="0"/>
              </a:rPr>
              <a:t>se obţin din alimente de origine vegetală şi animală: produse din cereale, legume, ouă, brânzeturi, carne şi preparate din carne</a:t>
            </a:r>
            <a:r>
              <a:rPr lang="ro-RO" sz="1800" dirty="0" smtClean="0">
                <a:solidFill>
                  <a:schemeClr val="tx1"/>
                </a:solidFill>
                <a:effectLst/>
                <a:latin typeface="Times New Roman" pitchFamily="18" charset="0"/>
                <a:cs typeface="Times New Roman" pitchFamily="18" charset="0"/>
              </a:rPr>
              <a:t>.</a:t>
            </a:r>
            <a:br>
              <a:rPr lang="ro-RO" sz="1800" dirty="0" smtClean="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	</a:t>
            </a:r>
            <a:r>
              <a:rPr lang="ro-RO" sz="1800" i="1" dirty="0" smtClean="0">
                <a:solidFill>
                  <a:schemeClr val="tx1"/>
                </a:solidFill>
                <a:effectLst/>
                <a:latin typeface="Times New Roman" pitchFamily="18" charset="0"/>
                <a:cs typeface="Times New Roman" pitchFamily="18" charset="0"/>
              </a:rPr>
              <a:t>Dozarea </a:t>
            </a:r>
            <a:r>
              <a:rPr lang="ro-RO" sz="1800" i="1" dirty="0">
                <a:solidFill>
                  <a:schemeClr val="tx1"/>
                </a:solidFill>
                <a:effectLst/>
                <a:latin typeface="Times New Roman" pitchFamily="18" charset="0"/>
                <a:cs typeface="Times New Roman" pitchFamily="18" charset="0"/>
              </a:rPr>
              <a:t>materiilor prime şi auxiliare</a:t>
            </a:r>
            <a:r>
              <a:rPr lang="ro-RO" sz="1800" dirty="0">
                <a:solidFill>
                  <a:schemeClr val="tx1"/>
                </a:solidFill>
                <a:effectLst/>
                <a:latin typeface="Times New Roman" pitchFamily="18" charset="0"/>
                <a:cs typeface="Times New Roman" pitchFamily="18" charset="0"/>
              </a:rPr>
              <a:t> se realizează pe baza reţetei specifice sortimentului </a:t>
            </a:r>
            <a:r>
              <a:rPr lang="en-US" sz="1800" dirty="0" smtClean="0">
                <a:solidFill>
                  <a:schemeClr val="tx1"/>
                </a:solidFill>
                <a:effectLst/>
                <a:latin typeface="Times New Roman" pitchFamily="18" charset="0"/>
                <a:cs typeface="Times New Roman" pitchFamily="18" charset="0"/>
              </a:rPr>
              <a:t>,  </a:t>
            </a:r>
            <a:r>
              <a:rPr lang="ro-RO" sz="1800" dirty="0" smtClean="0">
                <a:solidFill>
                  <a:schemeClr val="tx1"/>
                </a:solidFill>
                <a:effectLst/>
                <a:latin typeface="Times New Roman" pitchFamily="18" charset="0"/>
                <a:cs typeface="Times New Roman" pitchFamily="18" charset="0"/>
              </a:rPr>
              <a:t>prin </a:t>
            </a:r>
            <a:r>
              <a:rPr lang="ro-RO" sz="1800" dirty="0">
                <a:solidFill>
                  <a:schemeClr val="tx1"/>
                </a:solidFill>
                <a:effectLst/>
                <a:latin typeface="Times New Roman" pitchFamily="18" charset="0"/>
                <a:cs typeface="Times New Roman" pitchFamily="18" charset="0"/>
              </a:rPr>
              <a:t>cântărire</a:t>
            </a:r>
            <a:r>
              <a:rPr lang="en-US" sz="1800" dirty="0">
                <a:solidFill>
                  <a:schemeClr val="tx1"/>
                </a:solidFill>
                <a:effectLst/>
                <a:latin typeface="Times New Roman" pitchFamily="18" charset="0"/>
                <a:cs typeface="Times New Roman" pitchFamily="18" charset="0"/>
              </a:rPr>
              <a:t/>
            </a:r>
            <a:br>
              <a:rPr lang="en-US" sz="1800" dirty="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	</a:t>
            </a:r>
            <a:r>
              <a:rPr lang="ro-RO" sz="1800" i="1" dirty="0" smtClean="0">
                <a:solidFill>
                  <a:schemeClr val="tx1"/>
                </a:solidFill>
                <a:effectLst/>
                <a:latin typeface="Times New Roman" pitchFamily="18" charset="0"/>
                <a:cs typeface="Times New Roman" pitchFamily="18" charset="0"/>
              </a:rPr>
              <a:t>Verificarea </a:t>
            </a:r>
            <a:r>
              <a:rPr lang="ro-RO" sz="1800" dirty="0">
                <a:solidFill>
                  <a:schemeClr val="tx1"/>
                </a:solidFill>
                <a:effectLst/>
                <a:latin typeface="Times New Roman" pitchFamily="18" charset="0"/>
                <a:cs typeface="Times New Roman" pitchFamily="18" charset="0"/>
              </a:rPr>
              <a:t>calităţii legumelor folosite, prin metode organoleptice (conform standardelor în vigoare).</a:t>
            </a:r>
            <a:r>
              <a:rPr lang="en-US" sz="1800" dirty="0">
                <a:effectLst/>
              </a:rPr>
              <a:t/>
            </a:r>
            <a:br>
              <a:rPr lang="en-US" sz="1800" dirty="0">
                <a:effectLst/>
              </a:rPr>
            </a:br>
            <a:r>
              <a:rPr lang="ro-RO" sz="1800" dirty="0">
                <a:solidFill>
                  <a:schemeClr val="tx1"/>
                </a:solidFill>
                <a:effectLst/>
                <a:latin typeface="Times New Roman" pitchFamily="18" charset="0"/>
                <a:cs typeface="Times New Roman" pitchFamily="18" charset="0"/>
              </a:rPr>
              <a:t>	</a:t>
            </a:r>
            <a:r>
              <a:rPr lang="ro-RO" sz="1800" i="1" dirty="0" smtClean="0">
                <a:solidFill>
                  <a:schemeClr val="tx1"/>
                </a:solidFill>
                <a:effectLst/>
                <a:latin typeface="Times New Roman" pitchFamily="18" charset="0"/>
                <a:cs typeface="Times New Roman" pitchFamily="18" charset="0"/>
              </a:rPr>
              <a:t>Prelucrarea primară </a:t>
            </a:r>
            <a:r>
              <a:rPr lang="ro-RO" sz="1800" dirty="0" smtClean="0">
                <a:solidFill>
                  <a:schemeClr val="tx1"/>
                </a:solidFill>
                <a:effectLst/>
                <a:latin typeface="Times New Roman" pitchFamily="18" charset="0"/>
                <a:cs typeface="Times New Roman" pitchFamily="18" charset="0"/>
              </a:rPr>
              <a:t>se realizează prin operații pregătitoare</a:t>
            </a:r>
            <a:r>
              <a:rPr lang="en-US" sz="1800" dirty="0" smtClean="0">
                <a:solidFill>
                  <a:schemeClr val="tx1"/>
                </a:solidFill>
                <a:effectLst/>
                <a:latin typeface="Times New Roman" pitchFamily="18" charset="0"/>
                <a:cs typeface="Times New Roman" pitchFamily="18" charset="0"/>
              </a:rPr>
              <a:t>:</a:t>
            </a:r>
            <a:r>
              <a:rPr lang="ro-RO" sz="1800" dirty="0" smtClean="0">
                <a:solidFill>
                  <a:schemeClr val="tx1"/>
                </a:solidFill>
                <a:effectLst/>
                <a:latin typeface="Times New Roman" pitchFamily="18" charset="0"/>
                <a:cs typeface="Times New Roman" pitchFamily="18" charset="0"/>
              </a:rPr>
              <a:t> sortarea, curățarea, spălarea, tăierea.</a:t>
            </a:r>
            <a:r>
              <a:rPr lang="en-US" sz="1800" dirty="0">
                <a:effectLst/>
              </a:rPr>
              <a:t/>
            </a:r>
            <a:br>
              <a:rPr lang="en-US" sz="1800" dirty="0">
                <a:effectLst/>
              </a:rPr>
            </a:br>
            <a:r>
              <a:rPr lang="ro-RO" sz="1800" dirty="0" smtClean="0">
                <a:effectLst/>
              </a:rPr>
              <a:t>	</a:t>
            </a:r>
            <a:r>
              <a:rPr lang="ro-RO" sz="1800" i="1" dirty="0" smtClean="0">
                <a:solidFill>
                  <a:schemeClr val="tx1"/>
                </a:solidFill>
                <a:effectLst/>
                <a:latin typeface="Times New Roman" pitchFamily="18" charset="0"/>
                <a:cs typeface="Times New Roman" pitchFamily="18" charset="0"/>
              </a:rPr>
              <a:t>Prelucrarea </a:t>
            </a:r>
            <a:r>
              <a:rPr lang="ro-RO" sz="1800" i="1" dirty="0">
                <a:solidFill>
                  <a:schemeClr val="tx1"/>
                </a:solidFill>
                <a:effectLst/>
                <a:latin typeface="Times New Roman" pitchFamily="18" charset="0"/>
                <a:cs typeface="Times New Roman" pitchFamily="18" charset="0"/>
              </a:rPr>
              <a:t>temică </a:t>
            </a:r>
            <a:r>
              <a:rPr lang="ro-RO" sz="1800" dirty="0">
                <a:solidFill>
                  <a:schemeClr val="tx1"/>
                </a:solidFill>
                <a:effectLst/>
                <a:latin typeface="Times New Roman" pitchFamily="18" charset="0"/>
                <a:cs typeface="Times New Roman" pitchFamily="18" charset="0"/>
              </a:rPr>
              <a:t>se realizează cu utilaje care permit transferul de căldură (prin radiaţii sau contact direct) cu ajutorul următoarelor operaţii: opărire, fierbere, sotare, prăjire, frigere, înăbuşire, coacere.</a:t>
            </a:r>
            <a:r>
              <a:rPr lang="en-US" sz="1800" dirty="0">
                <a:effectLst/>
              </a:rPr>
              <a:t/>
            </a:r>
            <a:br>
              <a:rPr lang="en-US" sz="1800" dirty="0">
                <a:effectLst/>
              </a:rPr>
            </a:b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4057498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399" cy="5867400"/>
          </a:xfrm>
        </p:spPr>
        <p:txBody>
          <a:bodyPr/>
          <a:lstStyle/>
          <a:p>
            <a:pPr marL="0" indent="0">
              <a:buNone/>
            </a:pP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533400"/>
            <a:ext cx="37338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533400"/>
            <a:ext cx="3886200" cy="304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581400"/>
            <a:ext cx="37338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3581400"/>
            <a:ext cx="3886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6044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143000"/>
            <a:ext cx="7543801" cy="4876800"/>
          </a:xfrm>
        </p:spPr>
        <p:txBody>
          <a:bodyPr/>
          <a:lstStyle/>
          <a:p>
            <a:pPr marL="0" indent="0" algn="l">
              <a:lnSpc>
                <a:spcPct val="150000"/>
              </a:lnSpc>
              <a:buNone/>
            </a:pPr>
            <a:r>
              <a:rPr lang="ro-RO" sz="1800" dirty="0" smtClean="0">
                <a:latin typeface="Times New Roman" pitchFamily="18" charset="0"/>
                <a:cs typeface="Times New Roman" pitchFamily="18" charset="0"/>
              </a:rPr>
              <a:t>	</a:t>
            </a:r>
            <a:r>
              <a:rPr lang="ro-RO" sz="1800" dirty="0" smtClean="0">
                <a:solidFill>
                  <a:schemeClr val="tx1"/>
                </a:solidFill>
                <a:latin typeface="Times New Roman" pitchFamily="18" charset="0"/>
                <a:cs typeface="Times New Roman" pitchFamily="18" charset="0"/>
              </a:rPr>
              <a:t>Î</a:t>
            </a:r>
            <a:r>
              <a:rPr lang="en-US" sz="1800" dirty="0" smtClean="0">
                <a:solidFill>
                  <a:schemeClr val="tx1"/>
                </a:solidFill>
                <a:latin typeface="Times New Roman" pitchFamily="18" charset="0"/>
                <a:cs typeface="Times New Roman" pitchFamily="18" charset="0"/>
              </a:rPr>
              <a:t>n general </a:t>
            </a:r>
            <a:r>
              <a:rPr lang="en-US" sz="1800" dirty="0" err="1" smtClean="0">
                <a:solidFill>
                  <a:schemeClr val="tx1"/>
                </a:solidFill>
                <a:latin typeface="Times New Roman" pitchFamily="18" charset="0"/>
                <a:cs typeface="Times New Roman" pitchFamily="18" charset="0"/>
              </a:rPr>
              <a:t>fripturile</a:t>
            </a:r>
            <a:r>
              <a:rPr lang="en-US" sz="1800" dirty="0" smtClean="0">
                <a:solidFill>
                  <a:schemeClr val="tx1"/>
                </a:solidFill>
                <a:latin typeface="Times New Roman" pitchFamily="18" charset="0"/>
                <a:cs typeface="Times New Roman" pitchFamily="18" charset="0"/>
              </a:rPr>
              <a:t> se </a:t>
            </a:r>
            <a:r>
              <a:rPr lang="en-US" sz="1800" dirty="0" err="1" smtClean="0">
                <a:solidFill>
                  <a:schemeClr val="tx1"/>
                </a:solidFill>
                <a:latin typeface="Times New Roman" pitchFamily="18" charset="0"/>
                <a:cs typeface="Times New Roman" pitchFamily="18" charset="0"/>
              </a:rPr>
              <a:t>servesc</a:t>
            </a:r>
            <a:r>
              <a:rPr lang="en-US" sz="1800" dirty="0" smtClean="0">
                <a:solidFill>
                  <a:schemeClr val="tx1"/>
                </a:solidFill>
                <a:latin typeface="Times New Roman" pitchFamily="18" charset="0"/>
                <a:cs typeface="Times New Roman" pitchFamily="18" charset="0"/>
              </a:rPr>
              <a:t> </a:t>
            </a:r>
            <a:r>
              <a:rPr lang="ro-RO" sz="1800" dirty="0" smtClean="0">
                <a:solidFill>
                  <a:schemeClr val="tx1"/>
                </a:solidFill>
                <a:latin typeface="Times New Roman" pitchFamily="18" charset="0"/>
                <a:cs typeface="Times New Roman" pitchFamily="18" charset="0"/>
              </a:rPr>
              <a:t>îm</a:t>
            </a:r>
            <a:r>
              <a:rPr lang="en-US" sz="1800" dirty="0" err="1" smtClean="0">
                <a:solidFill>
                  <a:schemeClr val="tx1"/>
                </a:solidFill>
                <a:latin typeface="Times New Roman" pitchFamily="18" charset="0"/>
                <a:cs typeface="Times New Roman" pitchFamily="18" charset="0"/>
              </a:rPr>
              <a:t>preun</a:t>
            </a:r>
            <a:r>
              <a:rPr lang="ro-RO" sz="1800" dirty="0">
                <a:solidFill>
                  <a:schemeClr val="tx1"/>
                </a:solidFill>
                <a:latin typeface="Times New Roman" pitchFamily="18" charset="0"/>
                <a:cs typeface="Times New Roman" pitchFamily="18" charset="0"/>
              </a:rPr>
              <a:t>ă</a:t>
            </a:r>
            <a:r>
              <a:rPr lang="en-US" sz="1800" dirty="0" smtClean="0">
                <a:solidFill>
                  <a:schemeClr val="tx1"/>
                </a:solidFill>
                <a:latin typeface="Times New Roman" pitchFamily="18" charset="0"/>
                <a:cs typeface="Times New Roman" pitchFamily="18" charset="0"/>
              </a:rPr>
              <a:t> cu </a:t>
            </a:r>
            <a:r>
              <a:rPr lang="en-US" sz="1800" dirty="0" err="1" smtClean="0">
                <a:solidFill>
                  <a:schemeClr val="tx1"/>
                </a:solidFill>
                <a:latin typeface="Times New Roman" pitchFamily="18" charset="0"/>
                <a:cs typeface="Times New Roman" pitchFamily="18" charset="0"/>
              </a:rPr>
              <a:t>salate</a:t>
            </a:r>
            <a:r>
              <a:rPr lang="en-US" sz="1800" dirty="0" smtClean="0">
                <a:solidFill>
                  <a:schemeClr val="tx1"/>
                </a:solidFill>
                <a:latin typeface="Times New Roman" pitchFamily="18" charset="0"/>
                <a:cs typeface="Times New Roman" pitchFamily="18" charset="0"/>
              </a:rPr>
              <a:t> crude, </a:t>
            </a:r>
            <a:r>
              <a:rPr lang="en-US" sz="1800" dirty="0" err="1" smtClean="0">
                <a:solidFill>
                  <a:schemeClr val="tx1"/>
                </a:solidFill>
                <a:latin typeface="Times New Roman" pitchFamily="18" charset="0"/>
                <a:cs typeface="Times New Roman" pitchFamily="18" charset="0"/>
              </a:rPr>
              <a:t>fierte</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coapte</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sau</a:t>
            </a:r>
            <a:r>
              <a:rPr lang="en-US" sz="1800" dirty="0" smtClean="0">
                <a:solidFill>
                  <a:schemeClr val="tx1"/>
                </a:solidFill>
                <a:latin typeface="Times New Roman" pitchFamily="18" charset="0"/>
                <a:cs typeface="Times New Roman" pitchFamily="18" charset="0"/>
              </a:rPr>
              <a:t> cu legume </a:t>
            </a:r>
            <a:r>
              <a:rPr lang="en-US" sz="1800" dirty="0" err="1" smtClean="0">
                <a:solidFill>
                  <a:schemeClr val="tx1"/>
                </a:solidFill>
                <a:latin typeface="Times New Roman" pitchFamily="18" charset="0"/>
                <a:cs typeface="Times New Roman" pitchFamily="18" charset="0"/>
              </a:rPr>
              <a:t>conservate</a:t>
            </a:r>
            <a:r>
              <a:rPr lang="en-US" sz="1800" dirty="0" smtClean="0">
                <a:solidFill>
                  <a:schemeClr val="tx1"/>
                </a:solidFill>
                <a:latin typeface="Times New Roman" pitchFamily="18" charset="0"/>
                <a:cs typeface="Times New Roman" pitchFamily="18" charset="0"/>
              </a:rPr>
              <a:t> </a:t>
            </a:r>
            <a:r>
              <a:rPr lang="ro-RO" sz="1800" dirty="0" smtClean="0">
                <a:solidFill>
                  <a:schemeClr val="tx1"/>
                </a:solidFill>
                <a:latin typeface="Times New Roman" pitchFamily="18" charset="0"/>
                <a:cs typeface="Times New Roman" pitchFamily="18" charset="0"/>
              </a:rPr>
              <a:t>.</a:t>
            </a:r>
            <a:r>
              <a:rPr lang="en-US" sz="1800" dirty="0" smtClean="0">
                <a:solidFill>
                  <a:schemeClr val="tx1"/>
                </a:solidFill>
                <a:latin typeface="Times New Roman" pitchFamily="18" charset="0"/>
                <a:cs typeface="Times New Roman" pitchFamily="18" charset="0"/>
              </a:rPr>
              <a:t/>
            </a:r>
            <a:br>
              <a:rPr lang="en-US" sz="1800" dirty="0" smtClean="0">
                <a:solidFill>
                  <a:schemeClr val="tx1"/>
                </a:solidFill>
                <a:latin typeface="Times New Roman" pitchFamily="18" charset="0"/>
                <a:cs typeface="Times New Roman" pitchFamily="18" charset="0"/>
              </a:rPr>
            </a:br>
            <a:r>
              <a:rPr lang="ro-RO"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Acestea</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sunt</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aduse</a:t>
            </a:r>
            <a:r>
              <a:rPr lang="en-US" sz="1800" dirty="0" smtClean="0">
                <a:solidFill>
                  <a:schemeClr val="tx1"/>
                </a:solidFill>
                <a:latin typeface="Times New Roman" pitchFamily="18" charset="0"/>
                <a:cs typeface="Times New Roman" pitchFamily="18" charset="0"/>
              </a:rPr>
              <a:t> la mas</a:t>
            </a:r>
            <a:r>
              <a:rPr lang="ro-RO" sz="1800" dirty="0">
                <a:solidFill>
                  <a:schemeClr val="tx1"/>
                </a:solidFill>
                <a:latin typeface="Times New Roman" pitchFamily="18" charset="0"/>
                <a:cs typeface="Times New Roman" pitchFamily="18" charset="0"/>
              </a:rPr>
              <a:t>ă</a:t>
            </a:r>
            <a:r>
              <a:rPr lang="en-US" sz="1800" dirty="0" smtClean="0">
                <a:solidFill>
                  <a:schemeClr val="tx1"/>
                </a:solidFill>
                <a:latin typeface="Times New Roman" pitchFamily="18" charset="0"/>
                <a:cs typeface="Times New Roman" pitchFamily="18" charset="0"/>
              </a:rPr>
              <a:t> </a:t>
            </a:r>
            <a:r>
              <a:rPr lang="ro-RO" sz="1800" dirty="0">
                <a:solidFill>
                  <a:schemeClr val="tx1"/>
                </a:solidFill>
                <a:latin typeface="Times New Roman" pitchFamily="18" charset="0"/>
                <a:cs typeface="Times New Roman" pitchFamily="18" charset="0"/>
              </a:rPr>
              <a:t>î</a:t>
            </a:r>
            <a:r>
              <a:rPr lang="en-US" sz="1800" dirty="0" smtClean="0">
                <a:solidFill>
                  <a:schemeClr val="tx1"/>
                </a:solidFill>
                <a:latin typeface="Times New Roman" pitchFamily="18" charset="0"/>
                <a:cs typeface="Times New Roman" pitchFamily="18" charset="0"/>
              </a:rPr>
              <a:t>n </a:t>
            </a:r>
            <a:r>
              <a:rPr lang="en-US" sz="1800" dirty="0" err="1" smtClean="0">
                <a:solidFill>
                  <a:schemeClr val="tx1"/>
                </a:solidFill>
                <a:latin typeface="Times New Roman" pitchFamily="18" charset="0"/>
                <a:cs typeface="Times New Roman" pitchFamily="18" charset="0"/>
              </a:rPr>
              <a:t>salatiere</a:t>
            </a:r>
            <a:r>
              <a:rPr lang="en-US" sz="1800" dirty="0" smtClean="0">
                <a:solidFill>
                  <a:schemeClr val="tx1"/>
                </a:solidFill>
                <a:latin typeface="Times New Roman" pitchFamily="18" charset="0"/>
                <a:cs typeface="Times New Roman" pitchFamily="18" charset="0"/>
              </a:rPr>
              <a:t> de o </a:t>
            </a:r>
            <a:r>
              <a:rPr lang="en-US" sz="1800" dirty="0" err="1" smtClean="0">
                <a:solidFill>
                  <a:schemeClr val="tx1"/>
                </a:solidFill>
                <a:latin typeface="Times New Roman" pitchFamily="18" charset="0"/>
                <a:cs typeface="Times New Roman" pitchFamily="18" charset="0"/>
              </a:rPr>
              <a:t>por</a:t>
            </a:r>
            <a:r>
              <a:rPr lang="ro-RO" sz="1800" dirty="0">
                <a:solidFill>
                  <a:schemeClr val="tx1"/>
                </a:solidFill>
                <a:latin typeface="Times New Roman" pitchFamily="18" charset="0"/>
                <a:cs typeface="Times New Roman" pitchFamily="18" charset="0"/>
              </a:rPr>
              <a:t>ţ</a:t>
            </a:r>
            <a:r>
              <a:rPr lang="en-US" sz="1800" dirty="0" err="1" smtClean="0">
                <a:solidFill>
                  <a:schemeClr val="tx1"/>
                </a:solidFill>
                <a:latin typeface="Times New Roman" pitchFamily="18" charset="0"/>
                <a:cs typeface="Times New Roman" pitchFamily="18" charset="0"/>
              </a:rPr>
              <a:t>ie</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sau</a:t>
            </a:r>
            <a:r>
              <a:rPr lang="en-US" sz="1800" dirty="0" smtClean="0">
                <a:solidFill>
                  <a:schemeClr val="tx1"/>
                </a:solidFill>
                <a:latin typeface="Times New Roman" pitchFamily="18" charset="0"/>
                <a:cs typeface="Times New Roman" pitchFamily="18" charset="0"/>
              </a:rPr>
              <a:t> de </a:t>
            </a:r>
            <a:r>
              <a:rPr lang="en-US" sz="1800" dirty="0" err="1" smtClean="0">
                <a:solidFill>
                  <a:schemeClr val="tx1"/>
                </a:solidFill>
                <a:latin typeface="Times New Roman" pitchFamily="18" charset="0"/>
                <a:cs typeface="Times New Roman" pitchFamily="18" charset="0"/>
              </a:rPr>
              <a:t>patru</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por</a:t>
            </a:r>
            <a:r>
              <a:rPr lang="ro-RO" sz="1800" dirty="0" smtClean="0">
                <a:solidFill>
                  <a:schemeClr val="tx1"/>
                </a:solidFill>
                <a:latin typeface="Times New Roman" pitchFamily="18" charset="0"/>
                <a:cs typeface="Times New Roman" pitchFamily="18" charset="0"/>
              </a:rPr>
              <a:t>ţ</a:t>
            </a:r>
            <a:r>
              <a:rPr lang="en-US" sz="1800" dirty="0" smtClean="0">
                <a:solidFill>
                  <a:schemeClr val="tx1"/>
                </a:solidFill>
                <a:latin typeface="Times New Roman" pitchFamily="18" charset="0"/>
                <a:cs typeface="Times New Roman" pitchFamily="18" charset="0"/>
              </a:rPr>
              <a:t>ii cu </a:t>
            </a:r>
            <a:r>
              <a:rPr lang="en-US" sz="1800" dirty="0" err="1" smtClean="0">
                <a:solidFill>
                  <a:schemeClr val="tx1"/>
                </a:solidFill>
                <a:latin typeface="Times New Roman" pitchFamily="18" charset="0"/>
                <a:cs typeface="Times New Roman" pitchFamily="18" charset="0"/>
              </a:rPr>
              <a:t>pu</a:t>
            </a:r>
            <a:r>
              <a:rPr lang="ro-RO" sz="1800" dirty="0" smtClean="0">
                <a:solidFill>
                  <a:schemeClr val="tx1"/>
                </a:solidFill>
                <a:latin typeface="Times New Roman" pitchFamily="18" charset="0"/>
                <a:cs typeface="Times New Roman" pitchFamily="18" charset="0"/>
              </a:rPr>
              <a:t>ţ</a:t>
            </a:r>
            <a:r>
              <a:rPr lang="en-US" sz="1800" dirty="0" smtClean="0">
                <a:solidFill>
                  <a:schemeClr val="tx1"/>
                </a:solidFill>
                <a:latin typeface="Times New Roman" pitchFamily="18" charset="0"/>
                <a:cs typeface="Times New Roman" pitchFamily="18" charset="0"/>
              </a:rPr>
              <a:t>in </a:t>
            </a:r>
            <a:r>
              <a:rPr lang="en-US" sz="1800" dirty="0" err="1" smtClean="0">
                <a:solidFill>
                  <a:schemeClr val="tx1"/>
                </a:solidFill>
                <a:latin typeface="Times New Roman" pitchFamily="18" charset="0"/>
                <a:cs typeface="Times New Roman" pitchFamily="18" charset="0"/>
              </a:rPr>
              <a:t>timp</a:t>
            </a:r>
            <a:r>
              <a:rPr lang="en-US" sz="1800" dirty="0" smtClean="0">
                <a:solidFill>
                  <a:schemeClr val="tx1"/>
                </a:solidFill>
                <a:latin typeface="Times New Roman" pitchFamily="18" charset="0"/>
                <a:cs typeface="Times New Roman" pitchFamily="18" charset="0"/>
              </a:rPr>
              <a:t> </a:t>
            </a:r>
            <a:r>
              <a:rPr lang="ro-RO" sz="1800" dirty="0" err="1">
                <a:solidFill>
                  <a:schemeClr val="tx1"/>
                </a:solidFill>
                <a:latin typeface="Times New Roman" pitchFamily="18" charset="0"/>
                <a:cs typeface="Times New Roman" pitchFamily="18" charset="0"/>
              </a:rPr>
              <a:t>î</a:t>
            </a:r>
            <a:r>
              <a:rPr lang="en-US" sz="1800" dirty="0" err="1" smtClean="0">
                <a:solidFill>
                  <a:schemeClr val="tx1"/>
                </a:solidFill>
                <a:latin typeface="Times New Roman" pitchFamily="18" charset="0"/>
                <a:cs typeface="Times New Roman" pitchFamily="18" charset="0"/>
              </a:rPr>
              <a:t>naintea</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servirii</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fripturilor</a:t>
            </a:r>
            <a:r>
              <a:rPr lang="en-US" sz="1800" dirty="0" smtClean="0">
                <a:solidFill>
                  <a:schemeClr val="tx1"/>
                </a:solidFill>
                <a:latin typeface="Times New Roman" pitchFamily="18" charset="0"/>
                <a:cs typeface="Times New Roman" pitchFamily="18" charset="0"/>
              </a:rPr>
              <a:t> </a:t>
            </a:r>
            <a:r>
              <a:rPr lang="ro-RO" sz="1800" dirty="0" smtClean="0">
                <a:solidFill>
                  <a:schemeClr val="tx1"/>
                </a:solidFill>
                <a:latin typeface="Times New Roman" pitchFamily="18" charset="0"/>
                <a:cs typeface="Times New Roman" pitchFamily="18" charset="0"/>
              </a:rPr>
              <a:t>.</a:t>
            </a:r>
            <a:r>
              <a:rPr lang="en-US" sz="1800" dirty="0" err="1" smtClean="0">
                <a:solidFill>
                  <a:schemeClr val="tx1"/>
                </a:solidFill>
                <a:latin typeface="Times New Roman" pitchFamily="18" charset="0"/>
                <a:cs typeface="Times New Roman" pitchFamily="18" charset="0"/>
              </a:rPr>
              <a:t>Salatierele</a:t>
            </a:r>
            <a:r>
              <a:rPr lang="en-US" sz="1800" dirty="0" smtClean="0">
                <a:solidFill>
                  <a:schemeClr val="tx1"/>
                </a:solidFill>
                <a:latin typeface="Times New Roman" pitchFamily="18" charset="0"/>
                <a:cs typeface="Times New Roman" pitchFamily="18" charset="0"/>
              </a:rPr>
              <a:t> de o </a:t>
            </a:r>
            <a:r>
              <a:rPr lang="en-US" sz="1800" dirty="0" err="1" smtClean="0">
                <a:solidFill>
                  <a:schemeClr val="tx1"/>
                </a:solidFill>
                <a:latin typeface="Times New Roman" pitchFamily="18" charset="0"/>
                <a:cs typeface="Times New Roman" pitchFamily="18" charset="0"/>
              </a:rPr>
              <a:t>po</a:t>
            </a:r>
            <a:r>
              <a:rPr lang="ro-RO" sz="1800" dirty="0" smtClean="0">
                <a:solidFill>
                  <a:schemeClr val="tx1"/>
                </a:solidFill>
                <a:latin typeface="Times New Roman" pitchFamily="18" charset="0"/>
                <a:cs typeface="Times New Roman" pitchFamily="18" charset="0"/>
              </a:rPr>
              <a:t>ţ</a:t>
            </a:r>
            <a:r>
              <a:rPr lang="en-US" sz="1800" dirty="0" err="1" smtClean="0">
                <a:solidFill>
                  <a:schemeClr val="tx1"/>
                </a:solidFill>
                <a:latin typeface="Times New Roman" pitchFamily="18" charset="0"/>
                <a:cs typeface="Times New Roman" pitchFamily="18" charset="0"/>
              </a:rPr>
              <a:t>ie</a:t>
            </a:r>
            <a:r>
              <a:rPr lang="en-US" sz="1800" dirty="0" smtClean="0">
                <a:solidFill>
                  <a:schemeClr val="tx1"/>
                </a:solidFill>
                <a:latin typeface="Times New Roman" pitchFamily="18" charset="0"/>
                <a:cs typeface="Times New Roman" pitchFamily="18" charset="0"/>
              </a:rPr>
              <a:t> se </a:t>
            </a:r>
            <a:r>
              <a:rPr lang="en-US" sz="1800" dirty="0" err="1" smtClean="0">
                <a:solidFill>
                  <a:schemeClr val="tx1"/>
                </a:solidFill>
                <a:latin typeface="Times New Roman" pitchFamily="18" charset="0"/>
                <a:cs typeface="Times New Roman" pitchFamily="18" charset="0"/>
              </a:rPr>
              <a:t>servesc</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pe</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partea</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st</a:t>
            </a:r>
            <a:r>
              <a:rPr lang="ro-RO" sz="1800" dirty="0">
                <a:solidFill>
                  <a:schemeClr val="tx1"/>
                </a:solidFill>
                <a:latin typeface="Times New Roman" pitchFamily="18" charset="0"/>
                <a:cs typeface="Times New Roman" pitchFamily="18" charset="0"/>
              </a:rPr>
              <a:t>â</a:t>
            </a:r>
            <a:r>
              <a:rPr lang="en-US" sz="1800" dirty="0" err="1" smtClean="0">
                <a:solidFill>
                  <a:schemeClr val="tx1"/>
                </a:solidFill>
                <a:latin typeface="Times New Roman" pitchFamily="18" charset="0"/>
                <a:cs typeface="Times New Roman" pitchFamily="18" charset="0"/>
              </a:rPr>
              <a:t>ng</a:t>
            </a:r>
            <a:r>
              <a:rPr lang="ro-RO" sz="1800" dirty="0">
                <a:solidFill>
                  <a:schemeClr val="tx1"/>
                </a:solidFill>
                <a:latin typeface="Times New Roman" pitchFamily="18" charset="0"/>
                <a:cs typeface="Times New Roman" pitchFamily="18" charset="0"/>
              </a:rPr>
              <a:t>ă</a:t>
            </a:r>
            <a:r>
              <a:rPr lang="en-US" sz="1800" dirty="0" smtClean="0">
                <a:solidFill>
                  <a:schemeClr val="tx1"/>
                </a:solidFill>
                <a:latin typeface="Times New Roman" pitchFamily="18" charset="0"/>
                <a:cs typeface="Times New Roman" pitchFamily="18" charset="0"/>
              </a:rPr>
              <a:t> a </a:t>
            </a:r>
            <a:r>
              <a:rPr lang="en-US" sz="1800" dirty="0" err="1" smtClean="0">
                <a:solidFill>
                  <a:schemeClr val="tx1"/>
                </a:solidFill>
                <a:latin typeface="Times New Roman" pitchFamily="18" charset="0"/>
                <a:cs typeface="Times New Roman" pitchFamily="18" charset="0"/>
              </a:rPr>
              <a:t>consumatorilor</a:t>
            </a:r>
            <a:r>
              <a:rPr lang="en-US" sz="1800" dirty="0" smtClean="0">
                <a:solidFill>
                  <a:schemeClr val="tx1"/>
                </a:solidFill>
                <a:latin typeface="Times New Roman" pitchFamily="18" charset="0"/>
                <a:cs typeface="Times New Roman" pitchFamily="18" charset="0"/>
              </a:rPr>
              <a:t> , </a:t>
            </a:r>
            <a:r>
              <a:rPr lang="en-US" sz="1800" dirty="0" err="1" smtClean="0">
                <a:solidFill>
                  <a:schemeClr val="tx1"/>
                </a:solidFill>
                <a:latin typeface="Times New Roman" pitchFamily="18" charset="0"/>
                <a:cs typeface="Times New Roman" pitchFamily="18" charset="0"/>
              </a:rPr>
              <a:t>iar</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cele</a:t>
            </a:r>
            <a:r>
              <a:rPr lang="en-US" sz="1800" dirty="0" smtClean="0">
                <a:solidFill>
                  <a:schemeClr val="tx1"/>
                </a:solidFill>
                <a:latin typeface="Times New Roman" pitchFamily="18" charset="0"/>
                <a:cs typeface="Times New Roman" pitchFamily="18" charset="0"/>
              </a:rPr>
              <a:t> de  </a:t>
            </a:r>
            <a:r>
              <a:rPr lang="en-US" sz="1800" dirty="0" err="1" smtClean="0">
                <a:solidFill>
                  <a:schemeClr val="tx1"/>
                </a:solidFill>
                <a:latin typeface="Times New Roman" pitchFamily="18" charset="0"/>
                <a:cs typeface="Times New Roman" pitchFamily="18" charset="0"/>
              </a:rPr>
              <a:t>patru</a:t>
            </a:r>
            <a:r>
              <a:rPr lang="en-US" sz="1800" dirty="0" smtClean="0">
                <a:solidFill>
                  <a:schemeClr val="tx1"/>
                </a:solidFill>
                <a:latin typeface="Times New Roman" pitchFamily="18" charset="0"/>
                <a:cs typeface="Times New Roman" pitchFamily="18" charset="0"/>
              </a:rPr>
              <a:t> </a:t>
            </a:r>
            <a:r>
              <a:rPr lang="ro-RO"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por</a:t>
            </a:r>
            <a:r>
              <a:rPr lang="ro-RO" sz="1800" dirty="0" smtClean="0">
                <a:solidFill>
                  <a:schemeClr val="tx1"/>
                </a:solidFill>
                <a:latin typeface="Times New Roman" pitchFamily="18" charset="0"/>
                <a:cs typeface="Times New Roman" pitchFamily="18" charset="0"/>
              </a:rPr>
              <a:t>ţ</a:t>
            </a:r>
            <a:r>
              <a:rPr lang="en-US" sz="1800" dirty="0" smtClean="0">
                <a:solidFill>
                  <a:schemeClr val="tx1"/>
                </a:solidFill>
                <a:latin typeface="Times New Roman" pitchFamily="18" charset="0"/>
                <a:cs typeface="Times New Roman" pitchFamily="18" charset="0"/>
              </a:rPr>
              <a:t>ii se a</a:t>
            </a:r>
            <a:r>
              <a:rPr lang="ro-RO" sz="1800" dirty="0" smtClean="0">
                <a:solidFill>
                  <a:schemeClr val="tx1"/>
                </a:solidFill>
                <a:latin typeface="Times New Roman" pitchFamily="18" charset="0"/>
                <a:cs typeface="Times New Roman" pitchFamily="18" charset="0"/>
              </a:rPr>
              <a:t>ş</a:t>
            </a:r>
            <a:r>
              <a:rPr lang="en-US" sz="1800" dirty="0" err="1" smtClean="0">
                <a:solidFill>
                  <a:schemeClr val="tx1"/>
                </a:solidFill>
                <a:latin typeface="Times New Roman" pitchFamily="18" charset="0"/>
                <a:cs typeface="Times New Roman" pitchFamily="18" charset="0"/>
              </a:rPr>
              <a:t>eaz</a:t>
            </a:r>
            <a:r>
              <a:rPr lang="ro-RO" sz="1800" dirty="0" smtClean="0">
                <a:solidFill>
                  <a:schemeClr val="tx1"/>
                </a:solidFill>
                <a:latin typeface="Times New Roman" pitchFamily="18" charset="0"/>
                <a:cs typeface="Times New Roman" pitchFamily="18" charset="0"/>
              </a:rPr>
              <a:t>ă</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pe</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blatul</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mesei</a:t>
            </a:r>
            <a:r>
              <a:rPr lang="en-US" sz="1800" dirty="0" smtClean="0">
                <a:solidFill>
                  <a:schemeClr val="tx1"/>
                </a:solidFill>
                <a:latin typeface="Times New Roman" pitchFamily="18" charset="0"/>
                <a:cs typeface="Times New Roman" pitchFamily="18" charset="0"/>
              </a:rPr>
              <a:t>, la o </a:t>
            </a:r>
            <a:r>
              <a:rPr lang="en-US" sz="1800" dirty="0" err="1" smtClean="0">
                <a:solidFill>
                  <a:schemeClr val="tx1"/>
                </a:solidFill>
                <a:latin typeface="Times New Roman" pitchFamily="18" charset="0"/>
                <a:cs typeface="Times New Roman" pitchFamily="18" charset="0"/>
              </a:rPr>
              <a:t>distan</a:t>
            </a:r>
            <a:r>
              <a:rPr lang="ro-RO" sz="1800" dirty="0" smtClean="0">
                <a:solidFill>
                  <a:schemeClr val="tx1"/>
                </a:solidFill>
                <a:latin typeface="Times New Roman" pitchFamily="18" charset="0"/>
                <a:cs typeface="Times New Roman" pitchFamily="18" charset="0"/>
              </a:rPr>
              <a:t>ţă </a:t>
            </a:r>
            <a:r>
              <a:rPr lang="en-US" sz="1800" dirty="0" err="1" smtClean="0">
                <a:solidFill>
                  <a:schemeClr val="tx1"/>
                </a:solidFill>
                <a:latin typeface="Times New Roman" pitchFamily="18" charset="0"/>
                <a:cs typeface="Times New Roman" pitchFamily="18" charset="0"/>
              </a:rPr>
              <a:t>accesibil</a:t>
            </a:r>
            <a:r>
              <a:rPr lang="ro-RO" sz="1800" dirty="0" smtClean="0">
                <a:solidFill>
                  <a:schemeClr val="tx1"/>
                </a:solidFill>
                <a:latin typeface="Times New Roman" pitchFamily="18" charset="0"/>
                <a:cs typeface="Times New Roman" pitchFamily="18" charset="0"/>
              </a:rPr>
              <a:t>ă</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clien</a:t>
            </a:r>
            <a:r>
              <a:rPr lang="ro-RO" sz="1800" dirty="0" smtClean="0">
                <a:solidFill>
                  <a:schemeClr val="tx1"/>
                </a:solidFill>
                <a:latin typeface="Times New Roman" pitchFamily="18" charset="0"/>
                <a:cs typeface="Times New Roman" pitchFamily="18" charset="0"/>
              </a:rPr>
              <a:t>ţ</a:t>
            </a:r>
            <a:r>
              <a:rPr lang="en-US" sz="1800" dirty="0" err="1" smtClean="0">
                <a:solidFill>
                  <a:schemeClr val="tx1"/>
                </a:solidFill>
                <a:latin typeface="Times New Roman" pitchFamily="18" charset="0"/>
                <a:cs typeface="Times New Roman" pitchFamily="18" charset="0"/>
              </a:rPr>
              <a:t>ilor</a:t>
            </a:r>
            <a:r>
              <a:rPr lang="en-US" sz="1200" dirty="0">
                <a:solidFill>
                  <a:schemeClr val="tx1"/>
                </a:solidFill>
                <a:latin typeface="Times New Roman" pitchFamily="18" charset="0"/>
                <a:cs typeface="Times New Roman" pitchFamily="18" charset="0"/>
              </a:rPr>
              <a:t>.</a:t>
            </a:r>
          </a:p>
        </p:txBody>
      </p:sp>
      <p:sp>
        <p:nvSpPr>
          <p:cNvPr id="3" name="Content Placeholder 2"/>
          <p:cNvSpPr>
            <a:spLocks noGrp="1"/>
          </p:cNvSpPr>
          <p:nvPr>
            <p:ph sz="quarter" idx="13"/>
          </p:nvPr>
        </p:nvSpPr>
        <p:spPr>
          <a:xfrm>
            <a:off x="1143000" y="731520"/>
            <a:ext cx="7086600" cy="487680"/>
          </a:xfrm>
        </p:spPr>
        <p:txBody>
          <a:bodyPr>
            <a:normAutofit/>
          </a:bodyPr>
          <a:lstStyle/>
          <a:p>
            <a:pPr marL="45720" indent="0" algn="ctr">
              <a:buNone/>
            </a:pPr>
            <a:r>
              <a:rPr lang="en-US" sz="2000" dirty="0" smtClean="0"/>
              <a:t>SERVIREA SALATELOR</a:t>
            </a:r>
            <a:endParaRPr lang="en-US"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657600"/>
            <a:ext cx="34290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8010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924800" cy="5562600"/>
          </a:xfrm>
        </p:spPr>
        <p:txBody>
          <a:bodyPr/>
          <a:lstStyle/>
          <a:p>
            <a:pPr marL="0" indent="0" algn="l">
              <a:lnSpc>
                <a:spcPct val="150000"/>
              </a:lnSpc>
              <a:buNone/>
            </a:pPr>
            <a:r>
              <a:rPr lang="ro-RO" sz="2000" dirty="0" smtClean="0">
                <a:solidFill>
                  <a:schemeClr val="tx1"/>
                </a:solidFill>
                <a:effectLst/>
                <a:latin typeface="Times New Roman" pitchFamily="18" charset="0"/>
                <a:cs typeface="Times New Roman" pitchFamily="18" charset="0"/>
              </a:rPr>
              <a:t>                      </a:t>
            </a:r>
            <a:r>
              <a:rPr lang="x-none" sz="2000" smtClean="0">
                <a:solidFill>
                  <a:schemeClr val="tx1"/>
                </a:solidFill>
                <a:effectLst/>
                <a:latin typeface="Times New Roman" pitchFamily="18" charset="0"/>
                <a:cs typeface="Times New Roman" pitchFamily="18" charset="0"/>
              </a:rPr>
              <a:t>CONDI</a:t>
            </a:r>
            <a:r>
              <a:rPr lang="ro-RO" sz="2000" dirty="0" smtClean="0">
                <a:solidFill>
                  <a:schemeClr val="tx1"/>
                </a:solidFill>
                <a:effectLst/>
                <a:latin typeface="Times New Roman" pitchFamily="18" charset="0"/>
                <a:cs typeface="Times New Roman" pitchFamily="18" charset="0"/>
              </a:rPr>
              <a:t>Ţ</a:t>
            </a:r>
            <a:r>
              <a:rPr lang="x-none" sz="2000" smtClean="0">
                <a:solidFill>
                  <a:schemeClr val="tx1"/>
                </a:solidFill>
                <a:effectLst/>
                <a:latin typeface="Times New Roman" pitchFamily="18" charset="0"/>
                <a:cs typeface="Times New Roman" pitchFamily="18" charset="0"/>
              </a:rPr>
              <a:t>II DE </a:t>
            </a:r>
            <a:r>
              <a:rPr lang="x-none" sz="2000">
                <a:solidFill>
                  <a:schemeClr val="tx1"/>
                </a:solidFill>
                <a:effectLst/>
                <a:latin typeface="Times New Roman" pitchFamily="18" charset="0"/>
                <a:cs typeface="Times New Roman" pitchFamily="18" charset="0"/>
              </a:rPr>
              <a:t>CALITATE A </a:t>
            </a:r>
            <a:r>
              <a:rPr lang="x-none" sz="2000" smtClean="0">
                <a:solidFill>
                  <a:schemeClr val="tx1"/>
                </a:solidFill>
                <a:effectLst/>
                <a:latin typeface="Times New Roman" pitchFamily="18" charset="0"/>
                <a:cs typeface="Times New Roman" pitchFamily="18" charset="0"/>
              </a:rPr>
              <a:t>SALATELOR</a:t>
            </a:r>
            <a:r>
              <a:rPr lang="ro-RO" sz="2000" dirty="0" smtClean="0">
                <a:solidFill>
                  <a:schemeClr val="tx1"/>
                </a:solidFill>
                <a:effectLst/>
                <a:latin typeface="Times New Roman" pitchFamily="18" charset="0"/>
                <a:cs typeface="Times New Roman" pitchFamily="18" charset="0"/>
              </a:rPr>
              <a:t/>
            </a:r>
            <a:br>
              <a:rPr lang="ro-RO" sz="2000" dirty="0" smtClean="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	Salatele </a:t>
            </a:r>
            <a:r>
              <a:rPr lang="ro-RO" sz="1800" dirty="0">
                <a:solidFill>
                  <a:schemeClr val="tx1"/>
                </a:solidFill>
                <a:effectLst/>
                <a:latin typeface="Times New Roman" pitchFamily="18" charset="0"/>
                <a:cs typeface="Times New Roman" pitchFamily="18" charset="0"/>
              </a:rPr>
              <a:t>trebuie să fie proaspăt pregătite, pentru a nu-şi modifica aspectul prin oxidare.</a:t>
            </a:r>
            <a:r>
              <a:rPr lang="en-US" sz="1800" dirty="0">
                <a:solidFill>
                  <a:schemeClr val="tx1"/>
                </a:solidFill>
                <a:effectLst/>
                <a:latin typeface="Times New Roman" pitchFamily="18" charset="0"/>
                <a:cs typeface="Times New Roman" pitchFamily="18" charset="0"/>
              </a:rPr>
              <a:t/>
            </a:r>
            <a:br>
              <a:rPr lang="en-US" sz="1800" dirty="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	Salatele </a:t>
            </a:r>
            <a:r>
              <a:rPr lang="ro-RO" sz="1800" dirty="0">
                <a:solidFill>
                  <a:schemeClr val="tx1"/>
                </a:solidFill>
                <a:effectLst/>
                <a:latin typeface="Times New Roman" pitchFamily="18" charset="0"/>
                <a:cs typeface="Times New Roman" pitchFamily="18" charset="0"/>
              </a:rPr>
              <a:t>din legume tratate termic trebuie să aibă legumele folosite </a:t>
            </a:r>
            <a:r>
              <a:rPr lang="en-US" sz="1800" dirty="0" smtClean="0">
                <a:solidFill>
                  <a:schemeClr val="tx1"/>
                </a:solidFill>
                <a:effectLst/>
                <a:latin typeface="Times New Roman" pitchFamily="18" charset="0"/>
                <a:cs typeface="Times New Roman" pitchFamily="18" charset="0"/>
              </a:rPr>
              <a:t>,</a:t>
            </a:r>
            <a:r>
              <a:rPr lang="ro-RO" sz="1800" dirty="0" smtClean="0">
                <a:solidFill>
                  <a:schemeClr val="tx1"/>
                </a:solidFill>
                <a:effectLst/>
                <a:latin typeface="Times New Roman" pitchFamily="18" charset="0"/>
                <a:cs typeface="Times New Roman" pitchFamily="18" charset="0"/>
              </a:rPr>
              <a:t>bine </a:t>
            </a:r>
            <a:r>
              <a:rPr lang="ro-RO" sz="1800" dirty="0">
                <a:solidFill>
                  <a:schemeClr val="tx1"/>
                </a:solidFill>
                <a:effectLst/>
                <a:latin typeface="Times New Roman" pitchFamily="18" charset="0"/>
                <a:cs typeface="Times New Roman" pitchFamily="18" charset="0"/>
              </a:rPr>
              <a:t>fierte sau </a:t>
            </a:r>
            <a:r>
              <a:rPr lang="ro-RO" sz="1800" dirty="0" smtClean="0">
                <a:solidFill>
                  <a:schemeClr val="tx1"/>
                </a:solidFill>
                <a:effectLst/>
                <a:latin typeface="Times New Roman" pitchFamily="18" charset="0"/>
                <a:cs typeface="Times New Roman" pitchFamily="18" charset="0"/>
              </a:rPr>
              <a:t>coapte, dar </a:t>
            </a:r>
            <a:r>
              <a:rPr lang="ro-RO" sz="1800" dirty="0">
                <a:solidFill>
                  <a:schemeClr val="tx1"/>
                </a:solidFill>
                <a:effectLst/>
                <a:latin typeface="Times New Roman" pitchFamily="18" charset="0"/>
                <a:cs typeface="Times New Roman" pitchFamily="18" charset="0"/>
              </a:rPr>
              <a:t>să-şi păstreze forma data prin tăiere. În salată trebuie să se distingă toate componentele </a:t>
            </a:r>
            <a:r>
              <a:rPr lang="ro-RO" sz="1800" dirty="0" smtClean="0">
                <a:solidFill>
                  <a:schemeClr val="tx1"/>
                </a:solidFill>
                <a:effectLst/>
                <a:latin typeface="Times New Roman" pitchFamily="18" charset="0"/>
                <a:cs typeface="Times New Roman" pitchFamily="18" charset="0"/>
              </a:rPr>
              <a:t>prevăzute </a:t>
            </a:r>
            <a:r>
              <a:rPr lang="ro-RO" sz="1800" dirty="0">
                <a:solidFill>
                  <a:schemeClr val="tx1"/>
                </a:solidFill>
                <a:effectLst/>
                <a:latin typeface="Times New Roman" pitchFamily="18" charset="0"/>
                <a:cs typeface="Times New Roman" pitchFamily="18" charset="0"/>
              </a:rPr>
              <a:t>în </a:t>
            </a:r>
            <a:r>
              <a:rPr lang="ro-RO" sz="1800" dirty="0" smtClean="0">
                <a:solidFill>
                  <a:schemeClr val="tx1"/>
                </a:solidFill>
                <a:effectLst/>
                <a:latin typeface="Times New Roman" pitchFamily="18" charset="0"/>
                <a:cs typeface="Times New Roman" pitchFamily="18" charset="0"/>
              </a:rPr>
              <a:t>reţetă.</a:t>
            </a:r>
            <a:r>
              <a:rPr lang="ro-RO" sz="1800" dirty="0">
                <a:solidFill>
                  <a:schemeClr val="tx1"/>
                </a:solidFill>
                <a:effectLst/>
                <a:latin typeface="Times New Roman" pitchFamily="18" charset="0"/>
                <a:cs typeface="Times New Roman" pitchFamily="18" charset="0"/>
              </a:rPr>
              <a:t/>
            </a:r>
            <a:br>
              <a:rPr lang="ro-RO" sz="1800" dirty="0">
                <a:solidFill>
                  <a:schemeClr val="tx1"/>
                </a:solidFill>
                <a:effectLst/>
                <a:latin typeface="Times New Roman" pitchFamily="18" charset="0"/>
                <a:cs typeface="Times New Roman" pitchFamily="18" charset="0"/>
              </a:rPr>
            </a:br>
            <a:r>
              <a:rPr lang="ro-RO" sz="1800" dirty="0">
                <a:solidFill>
                  <a:schemeClr val="tx1"/>
                </a:solidFill>
                <a:effectLst/>
                <a:latin typeface="Times New Roman" pitchFamily="18" charset="0"/>
                <a:cs typeface="Times New Roman" pitchFamily="18" charset="0"/>
              </a:rPr>
              <a:t>	</a:t>
            </a:r>
            <a:r>
              <a:rPr lang="ro-RO" sz="1800" dirty="0" smtClean="0">
                <a:solidFill>
                  <a:schemeClr val="tx1"/>
                </a:solidFill>
                <a:effectLst/>
                <a:latin typeface="Times New Roman" pitchFamily="18" charset="0"/>
                <a:cs typeface="Times New Roman" pitchFamily="18" charset="0"/>
              </a:rPr>
              <a:t>Gustul</a:t>
            </a:r>
            <a:r>
              <a:rPr lang="ro-RO" sz="1800" dirty="0">
                <a:solidFill>
                  <a:schemeClr val="tx1"/>
                </a:solidFill>
                <a:effectLst/>
                <a:latin typeface="Times New Roman" pitchFamily="18" charset="0"/>
                <a:cs typeface="Times New Roman" pitchFamily="18" charset="0"/>
              </a:rPr>
              <a:t>, mirosul, aroma trebuie să fie specifice alimentelor folosite, condimentarea să fie normală. Structura salatelor trebuie să se asocieze cu preparatul pe </a:t>
            </a:r>
            <a:r>
              <a:rPr lang="ro-RO" sz="1800" dirty="0" smtClean="0">
                <a:solidFill>
                  <a:schemeClr val="tx1"/>
                </a:solidFill>
                <a:effectLst/>
                <a:latin typeface="Times New Roman" pitchFamily="18" charset="0"/>
                <a:cs typeface="Times New Roman" pitchFamily="18" charset="0"/>
              </a:rPr>
              <a:t>lângă </a:t>
            </a:r>
            <a:r>
              <a:rPr lang="ro-RO" sz="1800" dirty="0">
                <a:solidFill>
                  <a:schemeClr val="tx1"/>
                </a:solidFill>
                <a:effectLst/>
                <a:latin typeface="Times New Roman" pitchFamily="18" charset="0"/>
                <a:cs typeface="Times New Roman" pitchFamily="18" charset="0"/>
              </a:rPr>
              <a:t>care sunt servite, </a:t>
            </a:r>
            <a:r>
              <a:rPr lang="ro-RO" sz="1800" dirty="0" smtClean="0">
                <a:solidFill>
                  <a:schemeClr val="tx1"/>
                </a:solidFill>
                <a:effectLst/>
                <a:latin typeface="Times New Roman" pitchFamily="18" charset="0"/>
                <a:cs typeface="Times New Roman" pitchFamily="18" charset="0"/>
              </a:rPr>
              <a:t>asigurând </a:t>
            </a:r>
            <a:r>
              <a:rPr lang="ro-RO" sz="1800" dirty="0">
                <a:solidFill>
                  <a:schemeClr val="tx1"/>
                </a:solidFill>
                <a:effectLst/>
                <a:latin typeface="Times New Roman" pitchFamily="18" charset="0"/>
                <a:cs typeface="Times New Roman" pitchFamily="18" charset="0"/>
              </a:rPr>
              <a:t>nu numai armonia culorilor cât şi o buna digestibilitate. </a:t>
            </a:r>
            <a:r>
              <a:rPr lang="ro-RO" sz="1800" dirty="0" smtClean="0">
                <a:solidFill>
                  <a:schemeClr val="tx1"/>
                </a:solidFill>
                <a:effectLst/>
                <a:latin typeface="Times New Roman" pitchFamily="18" charset="0"/>
                <a:cs typeface="Times New Roman" pitchFamily="18" charset="0"/>
              </a:rPr>
              <a:t/>
            </a:r>
            <a:br>
              <a:rPr lang="ro-RO" sz="1800" dirty="0" smtClean="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	Defectele </a:t>
            </a:r>
            <a:r>
              <a:rPr lang="ro-RO" sz="1800" dirty="0">
                <a:solidFill>
                  <a:schemeClr val="tx1"/>
                </a:solidFill>
                <a:effectLst/>
                <a:latin typeface="Times New Roman" pitchFamily="18" charset="0"/>
                <a:cs typeface="Times New Roman" pitchFamily="18" charset="0"/>
              </a:rPr>
              <a:t>salatelor se </a:t>
            </a:r>
            <a:r>
              <a:rPr lang="ro-RO" sz="1800" dirty="0" smtClean="0">
                <a:solidFill>
                  <a:schemeClr val="tx1"/>
                </a:solidFill>
                <a:effectLst/>
                <a:latin typeface="Times New Roman" pitchFamily="18" charset="0"/>
                <a:cs typeface="Times New Roman" pitchFamily="18" charset="0"/>
              </a:rPr>
              <a:t>datorează </a:t>
            </a:r>
            <a:r>
              <a:rPr lang="ro-RO" sz="1800" dirty="0">
                <a:solidFill>
                  <a:schemeClr val="tx1"/>
                </a:solidFill>
                <a:effectLst/>
                <a:latin typeface="Times New Roman" pitchFamily="18" charset="0"/>
                <a:cs typeface="Times New Roman" pitchFamily="18" charset="0"/>
              </a:rPr>
              <a:t>î</a:t>
            </a:r>
            <a:r>
              <a:rPr lang="ro-RO" sz="1800" dirty="0" smtClean="0">
                <a:solidFill>
                  <a:schemeClr val="tx1"/>
                </a:solidFill>
                <a:effectLst/>
                <a:latin typeface="Times New Roman" pitchFamily="18" charset="0"/>
                <a:cs typeface="Times New Roman" pitchFamily="18" charset="0"/>
              </a:rPr>
              <a:t>n </a:t>
            </a:r>
            <a:r>
              <a:rPr lang="ro-RO" sz="1800" dirty="0">
                <a:solidFill>
                  <a:schemeClr val="tx1"/>
                </a:solidFill>
                <a:effectLst/>
                <a:latin typeface="Times New Roman" pitchFamily="18" charset="0"/>
                <a:cs typeface="Times New Roman" pitchFamily="18" charset="0"/>
              </a:rPr>
              <a:t>principal </a:t>
            </a:r>
            <a:r>
              <a:rPr lang="ro-RO" sz="1800" dirty="0" smtClean="0">
                <a:solidFill>
                  <a:schemeClr val="tx1"/>
                </a:solidFill>
                <a:effectLst/>
                <a:latin typeface="Times New Roman" pitchFamily="18" charset="0"/>
                <a:cs typeface="Times New Roman" pitchFamily="18" charset="0"/>
              </a:rPr>
              <a:t>nerespectării </a:t>
            </a:r>
            <a:r>
              <a:rPr lang="ro-RO" sz="1800" dirty="0">
                <a:solidFill>
                  <a:schemeClr val="tx1"/>
                </a:solidFill>
                <a:effectLst/>
                <a:latin typeface="Times New Roman" pitchFamily="18" charset="0"/>
                <a:cs typeface="Times New Roman" pitchFamily="18" charset="0"/>
              </a:rPr>
              <a:t>procesului tehnologic </a:t>
            </a:r>
            <a:r>
              <a:rPr lang="ro-RO" sz="1800" dirty="0" smtClean="0">
                <a:solidFill>
                  <a:schemeClr val="tx1"/>
                </a:solidFill>
                <a:effectLst/>
                <a:latin typeface="Times New Roman" pitchFamily="18" charset="0"/>
                <a:cs typeface="Times New Roman" pitchFamily="18" charset="0"/>
              </a:rPr>
              <a:t>şi </a:t>
            </a:r>
            <a:r>
              <a:rPr lang="ro-RO" sz="1800" dirty="0">
                <a:solidFill>
                  <a:schemeClr val="tx1"/>
                </a:solidFill>
                <a:effectLst/>
                <a:latin typeface="Times New Roman" pitchFamily="18" charset="0"/>
                <a:cs typeface="Times New Roman" pitchFamily="18" charset="0"/>
              </a:rPr>
              <a:t>nu mai pot fi remediate.</a:t>
            </a:r>
            <a:r>
              <a:rPr lang="en-US" sz="2000" dirty="0">
                <a:effectLst/>
              </a:rPr>
              <a:t/>
            </a:r>
            <a:br>
              <a:rPr lang="en-US" sz="2000" dirty="0">
                <a:effectLst/>
              </a:rPr>
            </a:br>
            <a:endParaRPr lang="en-US"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99727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4799" cy="5638800"/>
          </a:xfrm>
        </p:spPr>
        <p:txBody>
          <a:bodyPr/>
          <a:lstStyle/>
          <a:p>
            <a:pPr marL="0" indent="0" algn="l">
              <a:lnSpc>
                <a:spcPct val="150000"/>
              </a:lnSpc>
              <a:buNone/>
            </a:pPr>
            <a:r>
              <a:rPr lang="ro-RO" sz="1800" dirty="0" smtClean="0">
                <a:solidFill>
                  <a:srgbClr val="FF0000"/>
                </a:solidFill>
                <a:effectLst/>
              </a:rPr>
              <a:t>  </a:t>
            </a:r>
            <a:br>
              <a:rPr lang="ro-RO" sz="1800" dirty="0" smtClean="0">
                <a:solidFill>
                  <a:srgbClr val="FF0000"/>
                </a:solidFill>
                <a:effectLst/>
              </a:rPr>
            </a:br>
            <a:r>
              <a:rPr lang="ro-RO" sz="1800" dirty="0" smtClean="0">
                <a:solidFill>
                  <a:schemeClr val="tx1"/>
                </a:solidFill>
                <a:effectLst/>
              </a:rPr>
              <a:t>PROTECŢIA </a:t>
            </a:r>
            <a:r>
              <a:rPr lang="ro-RO" sz="1800" dirty="0">
                <a:solidFill>
                  <a:schemeClr val="tx1"/>
                </a:solidFill>
                <a:effectLst/>
              </a:rPr>
              <a:t>MEDIULUI, IGIENA ŞI PROTECŢIA MUNCII ÎN UNITĂŢILE DE ALIMENTAŢIE PUBLICĂ. NORME PSI</a:t>
            </a:r>
            <a:r>
              <a:rPr lang="ro-RO" sz="1800" dirty="0" smtClean="0">
                <a:solidFill>
                  <a:schemeClr val="tx1"/>
                </a:solidFill>
                <a:effectLst/>
              </a:rPr>
              <a:t>.</a:t>
            </a:r>
            <a:r>
              <a:rPr lang="en-US" sz="1800" dirty="0">
                <a:effectLst/>
              </a:rPr>
              <a:t/>
            </a:r>
            <a:br>
              <a:rPr lang="en-US" sz="1800" dirty="0">
                <a:effectLst/>
              </a:rPr>
            </a:br>
            <a:r>
              <a:rPr lang="ro-RO" sz="1800" dirty="0" smtClean="0">
                <a:effectLst/>
              </a:rPr>
              <a:t>	</a:t>
            </a:r>
            <a:r>
              <a:rPr lang="ro-RO" sz="1800" dirty="0" smtClean="0">
                <a:solidFill>
                  <a:schemeClr val="tx1"/>
                </a:solidFill>
                <a:effectLst/>
                <a:latin typeface="Times New Roman" pitchFamily="18" charset="0"/>
                <a:cs typeface="Times New Roman" pitchFamily="18" charset="0"/>
              </a:rPr>
              <a:t>Cu </a:t>
            </a:r>
            <a:r>
              <a:rPr lang="ro-RO" sz="1800" dirty="0">
                <a:solidFill>
                  <a:schemeClr val="tx1"/>
                </a:solidFill>
                <a:effectLst/>
                <a:latin typeface="Times New Roman" pitchFamily="18" charset="0"/>
                <a:cs typeface="Times New Roman" pitchFamily="18" charset="0"/>
              </a:rPr>
              <a:t>toate că aparent alimentaţia publică este nepoluantă, totuşi </a:t>
            </a:r>
            <a:r>
              <a:rPr lang="ro-RO" sz="1800" dirty="0" smtClean="0">
                <a:solidFill>
                  <a:schemeClr val="tx1"/>
                </a:solidFill>
                <a:effectLst/>
                <a:latin typeface="Times New Roman" pitchFamily="18" charset="0"/>
                <a:cs typeface="Times New Roman" pitchFamily="18" charset="0"/>
              </a:rPr>
              <a:t>prin </a:t>
            </a:r>
            <a:r>
              <a:rPr lang="ro-RO" sz="1800" dirty="0">
                <a:solidFill>
                  <a:schemeClr val="tx1"/>
                </a:solidFill>
                <a:effectLst/>
                <a:latin typeface="Times New Roman" pitchFamily="18" charset="0"/>
                <a:cs typeface="Times New Roman" pitchFamily="18" charset="0"/>
              </a:rPr>
              <a:t>operaţiile de prelucrare </a:t>
            </a:r>
            <a:r>
              <a:rPr lang="en-US" sz="1800" dirty="0" smtClean="0">
                <a:solidFill>
                  <a:schemeClr val="tx1"/>
                </a:solidFill>
                <a:effectLst/>
                <a:latin typeface="Times New Roman" pitchFamily="18" charset="0"/>
                <a:cs typeface="Times New Roman" pitchFamily="18" charset="0"/>
              </a:rPr>
              <a:t>,</a:t>
            </a:r>
            <a:r>
              <a:rPr lang="ro-RO" sz="1800" dirty="0" smtClean="0">
                <a:solidFill>
                  <a:schemeClr val="tx1"/>
                </a:solidFill>
                <a:effectLst/>
                <a:latin typeface="Times New Roman" pitchFamily="18" charset="0"/>
                <a:cs typeface="Times New Roman" pitchFamily="18" charset="0"/>
              </a:rPr>
              <a:t>rezultă </a:t>
            </a:r>
            <a:r>
              <a:rPr lang="ro-RO" sz="1800" dirty="0">
                <a:solidFill>
                  <a:schemeClr val="tx1"/>
                </a:solidFill>
                <a:effectLst/>
                <a:latin typeface="Times New Roman" pitchFamily="18" charset="0"/>
                <a:cs typeface="Times New Roman" pitchFamily="18" charset="0"/>
              </a:rPr>
              <a:t>deşeuri organice, </a:t>
            </a:r>
            <a:r>
              <a:rPr lang="ro-RO" sz="1800" dirty="0" smtClean="0">
                <a:solidFill>
                  <a:schemeClr val="tx1"/>
                </a:solidFill>
                <a:effectLst/>
                <a:latin typeface="Times New Roman" pitchFamily="18" charset="0"/>
                <a:cs typeface="Times New Roman" pitchFamily="18" charset="0"/>
              </a:rPr>
              <a:t>ambalaje şi ape </a:t>
            </a:r>
            <a:r>
              <a:rPr lang="ro-RO" sz="1800" dirty="0">
                <a:solidFill>
                  <a:schemeClr val="tx1"/>
                </a:solidFill>
                <a:effectLst/>
                <a:latin typeface="Times New Roman" pitchFamily="18" charset="0"/>
                <a:cs typeface="Times New Roman" pitchFamily="18" charset="0"/>
              </a:rPr>
              <a:t>uzate.</a:t>
            </a:r>
            <a:r>
              <a:rPr lang="en-US" sz="1800" dirty="0">
                <a:effectLst/>
              </a:rPr>
              <a:t/>
            </a:r>
            <a:br>
              <a:rPr lang="en-US" sz="1800" dirty="0">
                <a:effectLst/>
              </a:rPr>
            </a:br>
            <a:r>
              <a:rPr lang="ro-RO" sz="1800" dirty="0" smtClean="0">
                <a:effectLst/>
              </a:rPr>
              <a:t>	</a:t>
            </a:r>
            <a:r>
              <a:rPr lang="ro-RO" sz="1800" dirty="0" smtClean="0">
                <a:solidFill>
                  <a:srgbClr val="002060"/>
                </a:solidFill>
                <a:effectLst/>
                <a:latin typeface="Times New Roman" pitchFamily="18" charset="0"/>
                <a:cs typeface="Times New Roman" pitchFamily="18" charset="0"/>
              </a:rPr>
              <a:t>GESTIONAREA DEȘEURILOR</a:t>
            </a:r>
            <a:r>
              <a:rPr lang="ro-RO" sz="1800" dirty="0" smtClean="0">
                <a:effectLst/>
              </a:rPr>
              <a:t/>
            </a:r>
            <a:br>
              <a:rPr lang="ro-RO" sz="1800" dirty="0" smtClean="0">
                <a:effectLst/>
              </a:rPr>
            </a:br>
            <a:r>
              <a:rPr lang="ro-RO" sz="1800" dirty="0" smtClean="0">
                <a:solidFill>
                  <a:schemeClr val="tx1"/>
                </a:solidFill>
                <a:effectLst/>
                <a:latin typeface="Times New Roman" pitchFamily="18" charset="0"/>
                <a:cs typeface="Times New Roman" pitchFamily="18" charset="0"/>
              </a:rPr>
              <a:t>Din </a:t>
            </a:r>
            <a:r>
              <a:rPr lang="ro-RO" sz="1800" dirty="0">
                <a:solidFill>
                  <a:schemeClr val="tx1"/>
                </a:solidFill>
                <a:effectLst/>
                <a:latin typeface="Times New Roman" pitchFamily="18" charset="0"/>
                <a:cs typeface="Times New Roman" pitchFamily="18" charset="0"/>
              </a:rPr>
              <a:t>raţiuni igienico-sanitare deşeurile se depozitează în recipienţi din inox, captuşiţi cu saci de polietilenă la interior, cu capac cu acţionare de la pedală, cu roţi pentru a asigura deplasarea la platforma de gunoi</a:t>
            </a:r>
            <a:r>
              <a:rPr lang="ro-RO" sz="1800" dirty="0" smtClean="0">
                <a:solidFill>
                  <a:schemeClr val="tx1"/>
                </a:solidFill>
                <a:effectLst/>
                <a:latin typeface="Times New Roman" pitchFamily="18" charset="0"/>
                <a:cs typeface="Times New Roman" pitchFamily="18" charset="0"/>
              </a:rPr>
              <a:t>.</a:t>
            </a:r>
            <a:br>
              <a:rPr lang="ro-RO" sz="1800" dirty="0" smtClean="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	</a:t>
            </a:r>
            <a:r>
              <a:rPr lang="ro-RO" sz="1800" dirty="0" smtClean="0">
                <a:solidFill>
                  <a:srgbClr val="002060"/>
                </a:solidFill>
                <a:effectLst/>
                <a:latin typeface="Times New Roman" pitchFamily="18" charset="0"/>
                <a:cs typeface="Times New Roman" pitchFamily="18" charset="0"/>
              </a:rPr>
              <a:t>GESTIONAREA AMBALAJELOR</a:t>
            </a:r>
            <a:r>
              <a:rPr lang="ro-RO" sz="1800" dirty="0" smtClean="0">
                <a:solidFill>
                  <a:schemeClr val="tx1"/>
                </a:solidFill>
                <a:effectLst/>
                <a:latin typeface="Times New Roman" pitchFamily="18" charset="0"/>
                <a:cs typeface="Times New Roman" pitchFamily="18" charset="0"/>
              </a:rPr>
              <a:t/>
            </a:r>
            <a:br>
              <a:rPr lang="ro-RO" sz="1800" dirty="0" smtClean="0">
                <a:solidFill>
                  <a:schemeClr val="tx1"/>
                </a:solidFill>
                <a:effectLst/>
                <a:latin typeface="Times New Roman" pitchFamily="18" charset="0"/>
                <a:cs typeface="Times New Roman" pitchFamily="18" charset="0"/>
              </a:rPr>
            </a:br>
            <a:r>
              <a:rPr lang="ro-RO" sz="1800" dirty="0" smtClean="0">
                <a:solidFill>
                  <a:schemeClr val="tx1"/>
                </a:solidFill>
                <a:effectLst/>
                <a:latin typeface="Times New Roman" pitchFamily="18" charset="0"/>
                <a:cs typeface="Times New Roman" pitchFamily="18" charset="0"/>
              </a:rPr>
              <a:t>	Ambalajele </a:t>
            </a:r>
            <a:r>
              <a:rPr lang="ro-RO" sz="1800" dirty="0">
                <a:solidFill>
                  <a:schemeClr val="tx1"/>
                </a:solidFill>
                <a:effectLst/>
                <a:latin typeface="Times New Roman" pitchFamily="18" charset="0"/>
                <a:cs typeface="Times New Roman" pitchFamily="18" charset="0"/>
              </a:rPr>
              <a:t>pot fi de unică folosinţă, situaţie în care se depozitează la pubele, separat, în funcţie de natura ambalajului, sau refolosibile se pot depozita în curtea </a:t>
            </a:r>
            <a:r>
              <a:rPr lang="ro-RO" sz="1800" dirty="0" smtClean="0">
                <a:solidFill>
                  <a:schemeClr val="tx1"/>
                </a:solidFill>
                <a:effectLst/>
                <a:latin typeface="Times New Roman" pitchFamily="18" charset="0"/>
                <a:cs typeface="Times New Roman" pitchFamily="18" charset="0"/>
              </a:rPr>
              <a:t>interio</a:t>
            </a:r>
            <a:r>
              <a:rPr lang="en-US" sz="1800" dirty="0" err="1" smtClean="0">
                <a:solidFill>
                  <a:schemeClr val="tx1"/>
                </a:solidFill>
                <a:effectLst/>
                <a:latin typeface="Times New Roman" pitchFamily="18" charset="0"/>
                <a:cs typeface="Times New Roman" pitchFamily="18" charset="0"/>
              </a:rPr>
              <a:t>ara</a:t>
            </a:r>
            <a:r>
              <a:rPr lang="en-US" sz="1800" dirty="0" smtClean="0">
                <a:solidFill>
                  <a:schemeClr val="tx1"/>
                </a:solidFill>
                <a:effectLst/>
                <a:latin typeface="Times New Roman" pitchFamily="18" charset="0"/>
                <a:cs typeface="Times New Roman" pitchFamily="18" charset="0"/>
              </a:rPr>
              <a:t> </a:t>
            </a:r>
            <a:r>
              <a:rPr lang="ro-RO" sz="1800" dirty="0" smtClean="0">
                <a:solidFill>
                  <a:schemeClr val="tx1"/>
                </a:solidFill>
                <a:effectLst/>
                <a:latin typeface="Times New Roman" pitchFamily="18" charset="0"/>
                <a:cs typeface="Times New Roman" pitchFamily="18" charset="0"/>
              </a:rPr>
              <a:t>, fiind </a:t>
            </a:r>
            <a:r>
              <a:rPr lang="ro-RO" sz="1800" dirty="0">
                <a:solidFill>
                  <a:schemeClr val="tx1"/>
                </a:solidFill>
                <a:effectLst/>
                <a:latin typeface="Times New Roman" pitchFamily="18" charset="0"/>
                <a:cs typeface="Times New Roman" pitchFamily="18" charset="0"/>
              </a:rPr>
              <a:t>reciclate de firma producătoare, care se şi îngrijeşte de recuperarea ambalajului.</a:t>
            </a:r>
            <a:r>
              <a:rPr lang="en-US" sz="1800" dirty="0">
                <a:solidFill>
                  <a:schemeClr val="tx1"/>
                </a:solidFill>
                <a:effectLst/>
                <a:latin typeface="Times New Roman" pitchFamily="18" charset="0"/>
                <a:cs typeface="Times New Roman" pitchFamily="18" charset="0"/>
              </a:rPr>
              <a:t/>
            </a:r>
            <a:br>
              <a:rPr lang="en-US" sz="1800" dirty="0">
                <a:solidFill>
                  <a:schemeClr val="tx1"/>
                </a:solidFill>
                <a:effectLst/>
                <a:latin typeface="Times New Roman" pitchFamily="18" charset="0"/>
                <a:cs typeface="Times New Roman" pitchFamily="18" charset="0"/>
              </a:rPr>
            </a:br>
            <a:endParaRPr lang="en-US" sz="1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68750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359</TotalTime>
  <Words>24</Words>
  <Application>Microsoft Office PowerPoint</Application>
  <PresentationFormat>On-screen Show (4:3)</PresentationFormat>
  <Paragraphs>19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Georgia</vt:lpstr>
      <vt:lpstr>Times New Roman</vt:lpstr>
      <vt:lpstr>Trebuchet MS</vt:lpstr>
      <vt:lpstr>Slipstream</vt:lpstr>
      <vt:lpstr>              REALIZAREA SORTIMENTULUI DE SALATE ŞI SISTEMELE DE SERVIRE ALE ACESTORA                                                                             Liceul Tehnologic Somes Dej                                                                       Maistru instructor: Gal Maria    </vt:lpstr>
      <vt:lpstr>                                                                   Alimentaţia face parte din cotidian, însoţindu-ne permanent de-a lungul existenţei, în scopul bunei funcţionări a organismului.   Evoluţia societăţii a dus la creşterea pretenţiilor culinare, diversificarea  gusturilor şi imaginaţiei în acest domeniu. Cererea a devenit tot mai mare, iar oferta s-a îmbogăţit pe măsură, cu tot felul de sortimente alimentare pentru toate buzunarele. </vt:lpstr>
      <vt:lpstr>SALATELE  - SORTIMENTUL DE PREPARATE     </vt:lpstr>
      <vt:lpstr>                                     Clasificarea salatelor   1.În  funcţie de procesul tehnologic la care sunt supuse alimentele , salatele se clasifică în felul următor:  -Salate din legume crude  (salate crude); -Salate din legume  fierte  (salate fierte);  -Salate din legume  coapte (salate coapte) -Salate combinate; -Salate murate / marinate.   2.În funcţie de numărul componentelor pe care le conţin, salatele pot fi:  -Salate simple – având o singură componentă; -Salate compuse – cu două sau mai multe componente. </vt:lpstr>
      <vt:lpstr>TEHNOLOGIA PREPARĂRII SALATELOR  Salatele  se obţin din alimente de origine vegetală şi animală: produse din cereale, legume, ouă, brânzeturi, carne şi preparate din carne.  Dozarea materiilor prime şi auxiliare se realizează pe baza reţetei specifice sortimentului ,  prin cântărire  Verificarea calităţii legumelor folosite, prin metode organoleptice (conform standardelor în vigoare).  Prelucrarea primară se realizează prin operații pregătitoare: sortarea, curățarea, spălarea, tăierea.  Prelucrarea temică se realizează cu utilaje care permit transferul de căldură (prin radiaţii sau contact direct) cu ajutorul următoarelor operaţii: opărire, fierbere, sotare, prăjire, frigere, înăbuşire, coacere. </vt:lpstr>
      <vt:lpstr>PowerPoint Presentation</vt:lpstr>
      <vt:lpstr> În general fripturile se servesc împreună cu salate crude, fierte  coapte sau cu legume conservate .  Acestea sunt aduse la masă în salatiere de o porţie sau de patru porţii cu puţin timp înaintea servirii fripturilor .Salatierele de o poţie se servesc pe partea stângă a consumatorilor , iar cele de  patru  porţii se aşează pe blatul mesei, la o distanţă accesibilă clienţilor.</vt:lpstr>
      <vt:lpstr>                      CONDIŢII DE CALITATE A SALATELOR  Salatele trebuie să fie proaspăt pregătite, pentru a nu-şi modifica aspectul prin oxidare.  Salatele din legume tratate termic trebuie să aibă legumele folosite ,bine fierte sau coapte, dar să-şi păstreze forma data prin tăiere. În salată trebuie să se distingă toate componentele prevăzute în reţetă.  Gustul, mirosul, aroma trebuie să fie specifice alimentelor folosite, condimentarea să fie normală. Structura salatelor trebuie să se asocieze cu preparatul pe lângă care sunt servite, asigurând nu numai armonia culorilor cât şi o buna digestibilitate.   Defectele salatelor se datorează în principal nerespectării procesului tehnologic şi nu mai pot fi remediate. </vt:lpstr>
      <vt:lpstr>   PROTECŢIA MEDIULUI, IGIENA ŞI PROTECŢIA MUNCII ÎN UNITĂŢILE DE ALIMENTAŢIE PUBLICĂ. NORME PSI.  Cu toate că aparent alimentaţia publică este nepoluantă, totuşi prin operaţiile de prelucrare ,rezultă deşeuri organice, ambalaje şi ape uzate.  GESTIONAREA DEȘEURILOR Din raţiuni igienico-sanitare deşeurile se depozitează în recipienţi din inox, captuşiţi cu saci de polietilenă la interior, cu capac cu acţionare de la pedală, cu roţi pentru a asigura deplasarea la platforma de gunoi.  GESTIONAREA AMBALAJELOR  Ambalajele pot fi de unică folosinţă, situaţie în care se depozitează la pubele, separat, în funcţie de natura ambalajului, sau refolosibile se pot depozita în curtea interioara , fiind reciclate de firma producătoare, care se şi îngrijeşte de recuperarea ambalajului. </vt:lpstr>
      <vt:lpstr> GESTIONAREA APELOR UZATE  Evacuarea apelor uzate se va face prin descărcarea în reţeaua de canalizare a oraşului, sau în sisteme proprii – puţuri absordante sau tancuri septice, în localităţi unde nu există reţele de canalizare.  NOŢIUNI DE PROTECŢIA MUNCII ŞI TEHNICA SECURITĂŢII MUNCII  Munca este protejată prin legi  şi acte normative (legislaţia pentru protecţia muncii) care au ca scop asigurarea celor mai bune condiţii de muncă, prevenirea accidentelor şi îmbolnăvirilor profesionale.  INSTRUIREA PERSONALULUI  Instructajul introductiv  Instructajul la locul de muncă  Instructajul periodic</vt:lpstr>
      <vt:lpstr> “În zadar orice efort, în bucătărie sau în viață, dacă nu pui dragoste în tot  ceea ce faci!”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Asus</dc:creator>
  <cp:lastModifiedBy>Informatica scoala</cp:lastModifiedBy>
  <cp:revision>98</cp:revision>
  <dcterms:created xsi:type="dcterms:W3CDTF">2006-08-16T00:00:00Z</dcterms:created>
  <dcterms:modified xsi:type="dcterms:W3CDTF">2020-07-30T09:30:48Z</dcterms:modified>
</cp:coreProperties>
</file>